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1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59" autoAdjust="0"/>
    <p:restoredTop sz="86477" autoAdjust="0"/>
  </p:normalViewPr>
  <p:slideViewPr>
    <p:cSldViewPr>
      <p:cViewPr varScale="1">
        <p:scale>
          <a:sx n="74" d="100"/>
          <a:sy n="74" d="100"/>
        </p:scale>
        <p:origin x="-1902" y="-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12.12.2019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6000">
        <p14:reveal/>
      </p:transition>
    </mc:Choice>
    <mc:Fallback xmlns="">
      <p:transition spd="slow" advClick="0" advTm="6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6000">
        <p14:reveal/>
      </p:transition>
    </mc:Choice>
    <mc:Fallback xmlns="">
      <p:transition spd="slow" advClick="0" advTm="6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6000">
        <p14:reveal/>
      </p:transition>
    </mc:Choice>
    <mc:Fallback xmlns="">
      <p:transition spd="slow" advClick="0" advTm="6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12.12.2019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6000">
        <p14:reveal/>
      </p:transition>
    </mc:Choice>
    <mc:Fallback xmlns="">
      <p:transition spd="slow" advClick="0" advTm="6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12.12.2019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6000">
        <p14:reveal/>
      </p:transition>
    </mc:Choice>
    <mc:Fallback xmlns="">
      <p:transition spd="slow" advClick="0" advTm="6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12.12.2019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6000">
        <p14:reveal/>
      </p:transition>
    </mc:Choice>
    <mc:Fallback xmlns="">
      <p:transition spd="slow" advClick="0" advTm="6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12.12.2019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6000">
        <p14:reveal/>
      </p:transition>
    </mc:Choice>
    <mc:Fallback xmlns="">
      <p:transition spd="slow" advClick="0" advTm="6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12.12.2019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6000">
        <p14:reveal/>
      </p:transition>
    </mc:Choice>
    <mc:Fallback xmlns="">
      <p:transition spd="slow" advClick="0" advTm="6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12.12.2019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6000">
        <p14:reveal/>
      </p:transition>
    </mc:Choice>
    <mc:Fallback xmlns="">
      <p:transition spd="slow" advClick="0" advTm="6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12.12.2019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6000">
        <p14:reveal/>
      </p:transition>
    </mc:Choice>
    <mc:Fallback xmlns="">
      <p:transition spd="slow" advClick="0" advTm="6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12.12.2019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6000">
        <p14:reveal/>
      </p:transition>
    </mc:Choice>
    <mc:Fallback xmlns="">
      <p:transition spd="slow" advClick="0" advTm="6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4C71EC6-210F-42DE-9C53-41977AD35B3D}" type="datetimeFigureOut">
              <a:rPr lang="ru-RU" smtClean="0"/>
              <a:t>12.12.2019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mc:AlternateContent xmlns:mc="http://schemas.openxmlformats.org/markup-compatibility/2006" xmlns:p14="http://schemas.microsoft.com/office/powerpoint/2010/main">
    <mc:Choice Requires="p14">
      <p:transition spd="slow" p14:dur="3400" advClick="0" advTm="6000">
        <p14:reveal/>
      </p:transition>
    </mc:Choice>
    <mc:Fallback xmlns="">
      <p:transition spd="slow" advClick="0" advTm="6000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755576" y="620688"/>
            <a:ext cx="7421562" cy="3659882"/>
          </a:xfrm>
        </p:spPr>
        <p:txBody>
          <a:bodyPr/>
          <a:lstStyle/>
          <a:p>
            <a:pPr algn="ctr"/>
            <a:r>
              <a:rPr lang="ru-RU" sz="4400" dirty="0" smtClean="0">
                <a:effectLst/>
              </a:rPr>
              <a:t/>
            </a:r>
            <a:br>
              <a:rPr lang="ru-RU" sz="4400" dirty="0" smtClean="0">
                <a:effectLst/>
              </a:rPr>
            </a:br>
            <a:r>
              <a:rPr lang="ru-RU" sz="4400" dirty="0">
                <a:effectLst/>
              </a:rPr>
              <a:t/>
            </a:r>
            <a:br>
              <a:rPr lang="ru-RU" sz="4400" dirty="0">
                <a:effectLst/>
              </a:rPr>
            </a:br>
            <a:r>
              <a:rPr lang="ru-RU" sz="4400" dirty="0" smtClean="0">
                <a:effectLst/>
              </a:rPr>
              <a:t/>
            </a:r>
            <a:br>
              <a:rPr lang="ru-RU" sz="4400" dirty="0" smtClean="0">
                <a:effectLst/>
              </a:rPr>
            </a:br>
            <a:r>
              <a:rPr lang="ru-RU" sz="4400" dirty="0">
                <a:effectLst/>
              </a:rPr>
              <a:t/>
            </a:r>
            <a:br>
              <a:rPr lang="ru-RU" sz="4400" dirty="0">
                <a:effectLst/>
              </a:rPr>
            </a:br>
            <a:r>
              <a:rPr lang="ru-RU" sz="4400" dirty="0" smtClean="0">
                <a:effectLst/>
              </a:rPr>
              <a:t/>
            </a:r>
            <a:br>
              <a:rPr lang="ru-RU" sz="4400" dirty="0" smtClean="0">
                <a:effectLst/>
              </a:rPr>
            </a:br>
            <a:r>
              <a:rPr lang="ru-RU" sz="4400" dirty="0">
                <a:effectLst/>
              </a:rPr>
              <a:t/>
            </a:r>
            <a:br>
              <a:rPr lang="ru-RU" sz="4400" dirty="0">
                <a:effectLst/>
              </a:rPr>
            </a:br>
            <a:r>
              <a:rPr lang="ru-RU" sz="4400" dirty="0" smtClean="0">
                <a:effectLst/>
              </a:rPr>
              <a:t/>
            </a:r>
            <a:br>
              <a:rPr lang="ru-RU" sz="4400" dirty="0" smtClean="0">
                <a:effectLst/>
              </a:rPr>
            </a:br>
            <a:r>
              <a:rPr lang="ru-RU" sz="4400" dirty="0">
                <a:effectLst/>
              </a:rPr>
              <a:t/>
            </a:r>
            <a:br>
              <a:rPr lang="ru-RU" sz="4400" dirty="0">
                <a:effectLst/>
              </a:rPr>
            </a:br>
            <a:r>
              <a:rPr lang="ru-RU" sz="4400" dirty="0" smtClean="0">
                <a:effectLst/>
              </a:rPr>
              <a:t/>
            </a:r>
            <a:br>
              <a:rPr lang="ru-RU" sz="4400" dirty="0" smtClean="0">
                <a:effectLst/>
              </a:rPr>
            </a:br>
            <a:r>
              <a:rPr lang="ru-RU" sz="4400" dirty="0">
                <a:effectLst/>
              </a:rPr>
              <a:t/>
            </a:r>
            <a:br>
              <a:rPr lang="ru-RU" sz="4400" dirty="0">
                <a:effectLst/>
              </a:rPr>
            </a:br>
            <a:r>
              <a:rPr lang="ru-RU" sz="4400" dirty="0" smtClean="0">
                <a:effectLst/>
              </a:rPr>
              <a:t/>
            </a:r>
            <a:br>
              <a:rPr lang="ru-RU" sz="4400" dirty="0" smtClean="0">
                <a:effectLst/>
              </a:rPr>
            </a:br>
            <a:r>
              <a:rPr lang="ru-RU" sz="4400" dirty="0">
                <a:effectLst/>
              </a:rPr>
              <a:t/>
            </a:r>
            <a:br>
              <a:rPr lang="ru-RU" sz="4400" dirty="0">
                <a:effectLst/>
              </a:rPr>
            </a:br>
            <a:r>
              <a:rPr lang="ru-RU" sz="4400" dirty="0" smtClean="0">
                <a:effectLst/>
              </a:rPr>
              <a:t/>
            </a:r>
            <a:br>
              <a:rPr lang="ru-RU" sz="4400" dirty="0" smtClean="0">
                <a:effectLst/>
              </a:rPr>
            </a:br>
            <a:r>
              <a:rPr lang="ru-RU" sz="4400" dirty="0">
                <a:effectLst/>
              </a:rPr>
              <a:t/>
            </a:r>
            <a:br>
              <a:rPr lang="ru-RU" sz="4400" dirty="0">
                <a:effectLst/>
              </a:rPr>
            </a:br>
            <a:r>
              <a:rPr lang="ru-RU" sz="4400" dirty="0" smtClean="0">
                <a:effectLst/>
              </a:rPr>
              <a:t/>
            </a:r>
            <a:br>
              <a:rPr lang="ru-RU" sz="4400" dirty="0" smtClean="0">
                <a:effectLst/>
              </a:rPr>
            </a:br>
            <a:r>
              <a:rPr lang="ru-RU" sz="4800" b="1" i="1" dirty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1" i="1" dirty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800" b="1" i="1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Мастер-класс </a:t>
            </a:r>
            <a:r>
              <a:rPr lang="ru-RU" sz="4800" b="1" i="1" dirty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"Использование элементов арт-терапии в работе </a:t>
            </a:r>
            <a:r>
              <a:rPr lang="ru-RU" sz="4800" b="1" i="1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воспитателей с детьми с ОВЗ"</a:t>
            </a:r>
            <a:endParaRPr lang="ru-RU" sz="48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4572000" y="4653136"/>
            <a:ext cx="4392488" cy="1368326"/>
          </a:xfrm>
        </p:spPr>
        <p:txBody>
          <a:bodyPr>
            <a:noAutofit/>
          </a:bodyPr>
          <a:lstStyle/>
          <a:p>
            <a:pPr marL="18288" indent="0" algn="r">
              <a:buNone/>
            </a:pPr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Подготовили:</a:t>
            </a:r>
          </a:p>
          <a:p>
            <a:pPr marL="18288" indent="0" algn="r">
              <a:buNone/>
            </a:pPr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Учитель – дефектолог</a:t>
            </a:r>
          </a:p>
          <a:p>
            <a:pPr marL="18288" indent="0" algn="r">
              <a:buNone/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Кашка Эльмаз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Юнусовна</a:t>
            </a:r>
            <a:endParaRPr lang="ru-RU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8238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6000">
        <p14:reveal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332656"/>
            <a:ext cx="813690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3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ИМАГОТЕРАПИЯ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использование театра, образов.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24744"/>
            <a:ext cx="7920880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764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6000">
        <p14:reveal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828092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3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СКАЗКОТЕРАПИЯ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– составление авторской сказки.</a:t>
            </a:r>
            <a:endParaRPr lang="ru-RU" sz="27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980728"/>
            <a:ext cx="8424936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952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6000">
        <p14:reveal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3145"/>
            <a:ext cx="86175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3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ДЕЛЬФИНОТЕРАПИЯ</a:t>
            </a:r>
            <a:r>
              <a:rPr lang="ru-RU" sz="2300" dirty="0">
                <a:solidFill>
                  <a:srgbClr val="FFFF00"/>
                </a:solidFill>
              </a:rPr>
              <a:t> </a:t>
            </a:r>
            <a:r>
              <a:rPr lang="ru-RU" dirty="0" smtClean="0"/>
              <a:t>- </a:t>
            </a:r>
            <a:r>
              <a:rPr lang="ru-RU" sz="2700" dirty="0" smtClean="0"/>
              <a:t>лечение при помощи взаимодействия с дельфинами.</a:t>
            </a:r>
            <a:endParaRPr lang="ru-RU" sz="27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256475"/>
            <a:ext cx="6768752" cy="5412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434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6000">
        <p14:reveal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404664"/>
            <a:ext cx="80648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3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ИППОТЕРАПИЯ</a:t>
            </a:r>
            <a:r>
              <a:rPr lang="ru-RU" dirty="0" smtClean="0"/>
              <a:t>  -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метод 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реабилитации посредством лечебной верховой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езды.</a:t>
            </a:r>
            <a:endParaRPr lang="ru-RU" sz="27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556792"/>
            <a:ext cx="7620000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381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6000">
        <p14:reveal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2276872"/>
            <a:ext cx="698477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66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6322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6000">
        <p14:reveal/>
      </p:transition>
    </mc:Choice>
    <mc:Fallback xmlns="">
      <p:transition spd="slow" advClick="0" advTm="6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6632"/>
            <a:ext cx="864096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Арт-терапия (лат. </a:t>
            </a:r>
            <a:r>
              <a:rPr lang="ru-RU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ars</a:t>
            </a:r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— искусство, греч. </a:t>
            </a:r>
            <a:r>
              <a:rPr lang="ru-RU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therapeia</a:t>
            </a:r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— лечение) представляет собой методику лечения и развития </a:t>
            </a: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 помощью </a:t>
            </a:r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художественного творчества</a:t>
            </a:r>
            <a:r>
              <a:rPr lang="ru-RU" dirty="0" smtClean="0">
                <a:solidFill>
                  <a:srgbClr val="999999"/>
                </a:solidFill>
                <a:latin typeface="Noto Sans"/>
              </a:rPr>
              <a:t>.</a:t>
            </a:r>
          </a:p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Главная цель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арт - терапии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 — гармонизация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личности.</a:t>
            </a:r>
          </a:p>
          <a:p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492897"/>
            <a:ext cx="6696744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379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6000">
        <p14:reveal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6632"/>
            <a:ext cx="8568952" cy="644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Показания для проведения детской арт-терапии</a:t>
            </a:r>
            <a:r>
              <a:rPr lang="ru-RU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 algn="ctr">
              <a:buFont typeface="Arial" pitchFamily="34" charset="0"/>
              <a:buChar char="•"/>
            </a:pPr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 ОНР, Дизартрия, Алалия  </a:t>
            </a:r>
            <a:r>
              <a:rPr lang="ru-RU" sz="2500" b="1" dirty="0" err="1" smtClean="0">
                <a:latin typeface="Times New Roman" pitchFamily="18" charset="0"/>
                <a:cs typeface="Times New Roman" pitchFamily="18" charset="0"/>
              </a:rPr>
              <a:t>и.т.д</a:t>
            </a:r>
            <a:r>
              <a:rPr lang="ru-RU" sz="2500" b="1" dirty="0"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ru-RU" sz="25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500" b="1" dirty="0">
                <a:latin typeface="Noto Sans"/>
              </a:rPr>
              <a:t>• </a:t>
            </a:r>
            <a:r>
              <a:rPr lang="ru-RU" sz="2500" b="1" dirty="0" smtClean="0">
                <a:latin typeface="Noto Sans"/>
              </a:rPr>
              <a:t> ЗПР, УО, Синдром Дауна, РАС;</a:t>
            </a:r>
          </a:p>
          <a:p>
            <a:pPr algn="ctr"/>
            <a:r>
              <a:rPr lang="ru-RU" sz="2500" b="1" dirty="0" smtClean="0">
                <a:latin typeface="Noto Sans"/>
              </a:rPr>
              <a:t>• Упрямство;</a:t>
            </a:r>
            <a:endParaRPr lang="ru-RU" sz="2500" b="1" dirty="0" smtClean="0"/>
          </a:p>
          <a:p>
            <a:pPr algn="ctr"/>
            <a:r>
              <a:rPr lang="ru-RU" sz="2500" b="1" dirty="0" smtClean="0">
                <a:latin typeface="Noto Sans"/>
              </a:rPr>
              <a:t>• Агрессия</a:t>
            </a:r>
            <a:r>
              <a:rPr lang="ru-RU" sz="2500" b="1" dirty="0">
                <a:latin typeface="Noto Sans"/>
              </a:rPr>
              <a:t>;</a:t>
            </a:r>
            <a:r>
              <a:rPr lang="ru-RU" sz="2500" b="1" dirty="0"/>
              <a:t/>
            </a:r>
            <a:br>
              <a:rPr lang="ru-RU" sz="2500" b="1" dirty="0"/>
            </a:br>
            <a:r>
              <a:rPr lang="ru-RU" sz="2500" b="1" dirty="0">
                <a:latin typeface="Noto Sans"/>
              </a:rPr>
              <a:t>• </a:t>
            </a:r>
            <a:r>
              <a:rPr lang="ru-RU" sz="2500" b="1" dirty="0" smtClean="0">
                <a:latin typeface="Noto Sans"/>
              </a:rPr>
              <a:t>Страхи, </a:t>
            </a:r>
            <a:r>
              <a:rPr lang="ru-RU" sz="2500" b="1" dirty="0">
                <a:latin typeface="Noto Sans"/>
              </a:rPr>
              <a:t>тики, </a:t>
            </a:r>
            <a:r>
              <a:rPr lang="ru-RU" sz="2500" b="1" dirty="0" smtClean="0">
                <a:latin typeface="Noto Sans"/>
              </a:rPr>
              <a:t>заикание </a:t>
            </a:r>
            <a:r>
              <a:rPr lang="ru-RU" sz="2500" b="1" dirty="0">
                <a:latin typeface="Noto Sans"/>
              </a:rPr>
              <a:t>и др.;</a:t>
            </a:r>
            <a:r>
              <a:rPr lang="ru-RU" sz="2500" b="1" dirty="0"/>
              <a:t/>
            </a:r>
            <a:br>
              <a:rPr lang="ru-RU" sz="2500" b="1" dirty="0"/>
            </a:br>
            <a:r>
              <a:rPr lang="ru-RU" sz="2500" b="1" dirty="0">
                <a:latin typeface="Noto Sans"/>
              </a:rPr>
              <a:t>• </a:t>
            </a:r>
            <a:r>
              <a:rPr lang="ru-RU" sz="2500" b="1" dirty="0" smtClean="0">
                <a:latin typeface="Noto Sans"/>
              </a:rPr>
              <a:t>Частая </a:t>
            </a:r>
            <a:r>
              <a:rPr lang="ru-RU" sz="2500" b="1" dirty="0">
                <a:latin typeface="Noto Sans"/>
              </a:rPr>
              <a:t>смена настроения;</a:t>
            </a:r>
            <a:r>
              <a:rPr lang="ru-RU" sz="2500" b="1" dirty="0"/>
              <a:t/>
            </a:r>
            <a:br>
              <a:rPr lang="ru-RU" sz="2500" b="1" dirty="0"/>
            </a:br>
            <a:r>
              <a:rPr lang="ru-RU" sz="2500" b="1" dirty="0" smtClean="0">
                <a:latin typeface="Noto Sans"/>
              </a:rPr>
              <a:t>• Кризисные </a:t>
            </a:r>
            <a:r>
              <a:rPr lang="ru-RU" sz="2500" b="1" dirty="0">
                <a:latin typeface="Noto Sans"/>
              </a:rPr>
              <a:t>ситуации;</a:t>
            </a:r>
            <a:r>
              <a:rPr lang="ru-RU" sz="2500" b="1" dirty="0"/>
              <a:t/>
            </a:r>
            <a:br>
              <a:rPr lang="ru-RU" sz="2500" b="1" dirty="0"/>
            </a:br>
            <a:r>
              <a:rPr lang="ru-RU" sz="2500" b="1" dirty="0" smtClean="0">
                <a:latin typeface="Noto Sans"/>
              </a:rPr>
              <a:t>• Возбудимости </a:t>
            </a:r>
            <a:r>
              <a:rPr lang="ru-RU" sz="2500" b="1" dirty="0">
                <a:latin typeface="Noto Sans"/>
              </a:rPr>
              <a:t>или апатичности;</a:t>
            </a:r>
            <a:r>
              <a:rPr lang="ru-RU" sz="2500" b="1" dirty="0"/>
              <a:t/>
            </a:r>
            <a:br>
              <a:rPr lang="ru-RU" sz="2500" b="1" dirty="0"/>
            </a:br>
            <a:r>
              <a:rPr lang="ru-RU" sz="2500" b="1" dirty="0">
                <a:latin typeface="Noto Sans"/>
              </a:rPr>
              <a:t>• </a:t>
            </a:r>
            <a:r>
              <a:rPr lang="ru-RU" sz="2500" b="1" dirty="0" smtClean="0">
                <a:latin typeface="Noto Sans"/>
              </a:rPr>
              <a:t>Изменение </a:t>
            </a:r>
            <a:r>
              <a:rPr lang="ru-RU" sz="2500" b="1" dirty="0">
                <a:latin typeface="Noto Sans"/>
              </a:rPr>
              <a:t>места жительства;</a:t>
            </a:r>
            <a:r>
              <a:rPr lang="ru-RU" sz="2500" b="1" dirty="0"/>
              <a:t/>
            </a:r>
            <a:br>
              <a:rPr lang="ru-RU" sz="2500" b="1" dirty="0"/>
            </a:br>
            <a:r>
              <a:rPr lang="ru-RU" sz="2500" b="1" dirty="0" smtClean="0">
                <a:latin typeface="Noto Sans"/>
              </a:rPr>
              <a:t>• Застенчивости </a:t>
            </a:r>
            <a:r>
              <a:rPr lang="ru-RU" sz="2500" b="1" dirty="0">
                <a:latin typeface="Noto Sans"/>
              </a:rPr>
              <a:t>и неуверенности в себе;</a:t>
            </a:r>
            <a:r>
              <a:rPr lang="ru-RU" sz="2500" b="1" dirty="0"/>
              <a:t/>
            </a:r>
            <a:br>
              <a:rPr lang="ru-RU" sz="2500" b="1" dirty="0"/>
            </a:br>
            <a:r>
              <a:rPr lang="ru-RU" sz="2500" b="1" dirty="0">
                <a:latin typeface="Noto Sans"/>
              </a:rPr>
              <a:t>• </a:t>
            </a:r>
            <a:r>
              <a:rPr lang="ru-RU" sz="2500" b="1" dirty="0" smtClean="0">
                <a:latin typeface="Noto Sans"/>
              </a:rPr>
              <a:t>Агрессивность</a:t>
            </a:r>
            <a:r>
              <a:rPr lang="ru-RU" sz="2500" b="1" dirty="0">
                <a:latin typeface="Noto Sans"/>
              </a:rPr>
              <a:t>;</a:t>
            </a:r>
            <a:r>
              <a:rPr lang="ru-RU" sz="2500" b="1" dirty="0"/>
              <a:t/>
            </a:r>
            <a:br>
              <a:rPr lang="ru-RU" sz="2500" b="1" dirty="0"/>
            </a:br>
            <a:r>
              <a:rPr lang="ru-RU" sz="2500" b="1" dirty="0">
                <a:latin typeface="Noto Sans"/>
              </a:rPr>
              <a:t>• </a:t>
            </a:r>
            <a:r>
              <a:rPr lang="ru-RU" sz="2500" b="1" dirty="0" err="1">
                <a:latin typeface="Noto Sans"/>
              </a:rPr>
              <a:t>Г</a:t>
            </a:r>
            <a:r>
              <a:rPr lang="ru-RU" sz="2500" b="1" dirty="0" err="1" smtClean="0">
                <a:latin typeface="Noto Sans"/>
              </a:rPr>
              <a:t>иперактивность</a:t>
            </a:r>
            <a:r>
              <a:rPr lang="ru-RU" sz="2500" b="1" dirty="0" smtClean="0">
                <a:latin typeface="Noto Sans"/>
              </a:rPr>
              <a:t> </a:t>
            </a:r>
            <a:r>
              <a:rPr lang="ru-RU" sz="2500" b="1" dirty="0" err="1" smtClean="0">
                <a:latin typeface="Noto Sans"/>
              </a:rPr>
              <a:t>и.т</a:t>
            </a:r>
            <a:r>
              <a:rPr lang="ru-RU" sz="2500" b="1" dirty="0" smtClean="0">
                <a:latin typeface="Noto Sans"/>
              </a:rPr>
              <a:t>. д.</a:t>
            </a:r>
            <a:r>
              <a:rPr lang="ru-RU" sz="2500" b="1" dirty="0"/>
              <a:t/>
            </a:r>
            <a:br>
              <a:rPr lang="ru-RU" sz="2500" b="1" dirty="0"/>
            </a:br>
            <a:endParaRPr lang="ru-RU" sz="2500" b="1" dirty="0"/>
          </a:p>
        </p:txBody>
      </p:sp>
    </p:spTree>
    <p:extLst>
      <p:ext uri="{BB962C8B-B14F-4D97-AF65-F5344CB8AC3E}">
        <p14:creationId xmlns:p14="http://schemas.microsoft.com/office/powerpoint/2010/main" val="4083579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6000">
        <p14:reveal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2847" y="116632"/>
            <a:ext cx="7920880" cy="66018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solidFill>
                <a:srgbClr val="000000"/>
              </a:solidFill>
              <a:latin typeface="Arial"/>
            </a:endParaRPr>
          </a:p>
          <a:p>
            <a:pPr algn="ctr"/>
            <a:r>
              <a:rPr lang="ru-RU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Арт-терапия </a:t>
            </a:r>
            <a:r>
              <a:rPr lang="ru-RU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решает следующие задачи</a:t>
            </a:r>
            <a:r>
              <a:rPr lang="ru-RU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1. Обеспечивает социальную адаптацию.</a:t>
            </a:r>
          </a:p>
          <a:p>
            <a:endParaRPr lang="ru-RU" sz="25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2. Развивает </a:t>
            </a:r>
            <a:r>
              <a:rPr lang="ru-RU" sz="2500" b="1" dirty="0">
                <a:latin typeface="Times New Roman" pitchFamily="18" charset="0"/>
                <a:cs typeface="Times New Roman" pitchFamily="18" charset="0"/>
              </a:rPr>
              <a:t>познавательную </a:t>
            </a:r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деятельность.</a:t>
            </a:r>
          </a:p>
          <a:p>
            <a:pPr algn="ctr"/>
            <a:endParaRPr lang="ru-RU" sz="25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sz="2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Устраняет  </a:t>
            </a:r>
            <a:r>
              <a:rPr lang="ru-RU" sz="2500" b="1" dirty="0">
                <a:latin typeface="Times New Roman" pitchFamily="18" charset="0"/>
                <a:cs typeface="Times New Roman" pitchFamily="18" charset="0"/>
              </a:rPr>
              <a:t>или </a:t>
            </a:r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ослабляет  имеющиеся поведенческие </a:t>
            </a:r>
            <a:r>
              <a:rPr lang="ru-RU" sz="2500" b="1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эмоциональные нарушения.</a:t>
            </a:r>
          </a:p>
          <a:p>
            <a:pPr algn="ctr"/>
            <a:endParaRPr lang="ru-RU" sz="25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25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Формирует  положительную самооценку, творческий потенциал, развивает навыки коммуникации.</a:t>
            </a:r>
          </a:p>
          <a:p>
            <a:pPr algn="ctr"/>
            <a:endParaRPr lang="ru-RU" sz="25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5. Положительно влияет на эмоциональный фон.</a:t>
            </a:r>
          </a:p>
          <a:p>
            <a:pPr algn="ctr"/>
            <a:endParaRPr lang="ru-RU" sz="25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3905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6000">
        <p14:reveal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23192" y="476671"/>
            <a:ext cx="7305192" cy="1954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Виды арт – терапии:</a:t>
            </a:r>
          </a:p>
          <a:p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ИЗОТЕРАПИЯ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изобразительное искусство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(лепка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, рисование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роспись, рисование 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мандал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>
                <a:latin typeface="Times New Roman" pitchFamily="18" charset="0"/>
                <a:cs typeface="Times New Roman" pitchFamily="18" charset="0"/>
              </a:rPr>
            </a:br>
            <a:endParaRPr lang="ru-RU" sz="27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306954"/>
            <a:ext cx="7704856" cy="4146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950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6000">
        <p14:reveal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548680"/>
            <a:ext cx="756084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3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ИГРОВАЯ ТЕРАПИЯ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воздействия на детей  с помощью игры .</a:t>
            </a:r>
          </a:p>
          <a:p>
            <a:pPr algn="ctr"/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7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843087"/>
            <a:ext cx="7560840" cy="4034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062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6000">
        <p14:reveal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60648"/>
            <a:ext cx="84249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ФОТОТЕРАПИЯ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создание снимков, составление коллажей, </a:t>
            </a:r>
            <a:r>
              <a:rPr lang="ru-RU" sz="2700" dirty="0" err="1">
                <a:latin typeface="Times New Roman" pitchFamily="18" charset="0"/>
                <a:cs typeface="Times New Roman" pitchFamily="18" charset="0"/>
              </a:rPr>
              <a:t>фотогаллерея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700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>
                <a:latin typeface="Times New Roman" pitchFamily="18" charset="0"/>
                <a:cs typeface="Times New Roman" pitchFamily="18" charset="0"/>
              </a:rPr>
            </a:br>
            <a:endParaRPr lang="ru-RU" sz="27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412776"/>
            <a:ext cx="7848872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761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6000">
        <p14:reveal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6632"/>
            <a:ext cx="84969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3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ПЕСОЧНАЯ ТЕРАПИЯ 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специальные игры и техники с песком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7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204912"/>
            <a:ext cx="8136904" cy="5104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535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6000">
        <p14:reveal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88640"/>
            <a:ext cx="756084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3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КИНЕЗИТЕРАПИЯ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использование движений, танцев.</a:t>
            </a:r>
            <a:br>
              <a:rPr lang="ru-RU" sz="2700" dirty="0">
                <a:latin typeface="Times New Roman" pitchFamily="18" charset="0"/>
                <a:cs typeface="Times New Roman" pitchFamily="18" charset="0"/>
              </a:rPr>
            </a:br>
            <a:endParaRPr lang="ru-RU" sz="27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340768"/>
            <a:ext cx="7200800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216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6000">
        <p14:reveal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392</TotalTime>
  <Words>114</Words>
  <Application>Microsoft Office PowerPoint</Application>
  <PresentationFormat>Экран (4:3)</PresentationFormat>
  <Paragraphs>35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Базовая</vt:lpstr>
      <vt:lpstr>                Мастер-класс "Использование элементов арт-терапии в работе воспитателей с детьми с ОВЗ"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 Мастер-класс "Использование элементов арт-терапии в работе воспитателей с детьми с ОВЗ"</dc:title>
  <dc:creator>Эльмаз</dc:creator>
  <cp:lastModifiedBy>Эльмаз</cp:lastModifiedBy>
  <cp:revision>22</cp:revision>
  <dcterms:created xsi:type="dcterms:W3CDTF">2019-01-20T13:32:46Z</dcterms:created>
  <dcterms:modified xsi:type="dcterms:W3CDTF">2019-12-12T20:24:48Z</dcterms:modified>
</cp:coreProperties>
</file>