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diagrams/layout2.xml" ContentType="application/vnd.openxmlformats-officedocument.drawingml.diagramLayout+xml"/>
  <Default Extension="vml" ContentType="application/vnd.openxmlformats-officedocument.vmlDrawing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png" ContentType="image/png"/>
  <Override PartName="/ppt/diagrams/colors2.xml" ContentType="application/vnd.openxmlformats-officedocument.drawingml.diagramColors+xml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diagrams/quickStyle1.xml" ContentType="application/vnd.openxmlformats-officedocument.drawingml.diagramStyle+xml"/>
  <Default Extension="emf" ContentType="image/x-emf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notesMasterIdLst>
    <p:notesMasterId r:id="rId23"/>
  </p:notesMasterIdLst>
  <p:sldIdLst>
    <p:sldId id="256" r:id="rId2"/>
    <p:sldId id="258" r:id="rId3"/>
    <p:sldId id="259" r:id="rId4"/>
    <p:sldId id="314" r:id="rId5"/>
    <p:sldId id="313" r:id="rId6"/>
    <p:sldId id="296" r:id="rId7"/>
    <p:sldId id="302" r:id="rId8"/>
    <p:sldId id="280" r:id="rId9"/>
    <p:sldId id="290" r:id="rId10"/>
    <p:sldId id="281" r:id="rId11"/>
    <p:sldId id="307" r:id="rId12"/>
    <p:sldId id="312" r:id="rId13"/>
    <p:sldId id="291" r:id="rId14"/>
    <p:sldId id="311" r:id="rId15"/>
    <p:sldId id="308" r:id="rId16"/>
    <p:sldId id="273" r:id="rId17"/>
    <p:sldId id="276" r:id="rId18"/>
    <p:sldId id="266" r:id="rId19"/>
    <p:sldId id="286" r:id="rId20"/>
    <p:sldId id="271" r:id="rId21"/>
    <p:sldId id="272" r:id="rId22"/>
  </p:sldIdLst>
  <p:sldSz cx="9144000" cy="6858000" type="screen4x3"/>
  <p:notesSz cx="6888163" cy="100203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99"/>
    <a:srgbClr val="009900"/>
    <a:srgbClr val="2CC474"/>
    <a:srgbClr val="7030A0"/>
    <a:srgbClr val="09D2E7"/>
    <a:srgbClr val="93D818"/>
    <a:srgbClr val="FFCC99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6091" autoAdjust="0"/>
    <p:restoredTop sz="86409" autoAdjust="0"/>
  </p:normalViewPr>
  <p:slideViewPr>
    <p:cSldViewPr>
      <p:cViewPr>
        <p:scale>
          <a:sx n="56" d="100"/>
          <a:sy n="56" d="100"/>
        </p:scale>
        <p:origin x="-1740" y="-56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#1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8B86F72-1575-4CBE-80CD-A62418290CBF}" type="doc">
      <dgm:prSet loTypeId="urn:microsoft.com/office/officeart/2005/8/layout/hProcess3" loCatId="process" qsTypeId="urn:microsoft.com/office/officeart/2005/8/quickstyle/simple1#1" qsCatId="simple" csTypeId="urn:microsoft.com/office/officeart/2005/8/colors/accent1_2#1" csCatId="accent1" phldr="1"/>
      <dgm:spPr/>
      <dgm:t>
        <a:bodyPr/>
        <a:lstStyle/>
        <a:p>
          <a:endParaRPr lang="ru-RU"/>
        </a:p>
      </dgm:t>
    </dgm:pt>
    <dgm:pt modelId="{6F24BCA5-98DD-4A49-A2C3-9FC8C1A07961}">
      <dgm:prSet phldrT="[Текст]" custT="1"/>
      <dgm:spPr/>
      <dgm:t>
        <a:bodyPr/>
        <a:lstStyle/>
        <a:p>
          <a:endParaRPr lang="ru-RU" sz="4400" b="1" dirty="0">
            <a:solidFill>
              <a:srgbClr val="000099"/>
            </a:solidFill>
          </a:endParaRPr>
        </a:p>
      </dgm:t>
    </dgm:pt>
    <dgm:pt modelId="{475EF82A-9B87-47BE-A5EA-9A91A9FEB9FE}" type="parTrans" cxnId="{46523304-F2FA-46B7-8EF3-EBD0F847EDBC}">
      <dgm:prSet/>
      <dgm:spPr/>
      <dgm:t>
        <a:bodyPr/>
        <a:lstStyle/>
        <a:p>
          <a:endParaRPr lang="ru-RU"/>
        </a:p>
      </dgm:t>
    </dgm:pt>
    <dgm:pt modelId="{BF6B504E-73F5-4950-9BA1-6AD16951C37B}" type="sibTrans" cxnId="{46523304-F2FA-46B7-8EF3-EBD0F847EDBC}">
      <dgm:prSet/>
      <dgm:spPr/>
      <dgm:t>
        <a:bodyPr/>
        <a:lstStyle/>
        <a:p>
          <a:endParaRPr lang="ru-RU"/>
        </a:p>
      </dgm:t>
    </dgm:pt>
    <dgm:pt modelId="{424C89D6-47A8-4EC5-A7CC-6958EFB73756}">
      <dgm:prSet phldrT="[Текст]" custT="1"/>
      <dgm:spPr/>
      <dgm:t>
        <a:bodyPr/>
        <a:lstStyle/>
        <a:p>
          <a:pPr algn="l"/>
          <a:endParaRPr lang="ru-RU" sz="2400" b="0" dirty="0">
            <a:solidFill>
              <a:srgbClr val="000099"/>
            </a:solidFill>
          </a:endParaRPr>
        </a:p>
      </dgm:t>
    </dgm:pt>
    <dgm:pt modelId="{3C80FEB1-51A3-44BC-A04E-B491B1606807}" type="parTrans" cxnId="{BF5AB17F-BFE5-49E6-8F1C-0E238F49CDDE}">
      <dgm:prSet/>
      <dgm:spPr/>
      <dgm:t>
        <a:bodyPr/>
        <a:lstStyle/>
        <a:p>
          <a:endParaRPr lang="ru-RU"/>
        </a:p>
      </dgm:t>
    </dgm:pt>
    <dgm:pt modelId="{CF2B56E0-D820-4584-8132-F4310F3BFB26}" type="sibTrans" cxnId="{BF5AB17F-BFE5-49E6-8F1C-0E238F49CDDE}">
      <dgm:prSet/>
      <dgm:spPr/>
      <dgm:t>
        <a:bodyPr/>
        <a:lstStyle/>
        <a:p>
          <a:endParaRPr lang="ru-RU"/>
        </a:p>
      </dgm:t>
    </dgm:pt>
    <dgm:pt modelId="{AB46ACE8-B361-44F7-925C-249071102765}" type="pres">
      <dgm:prSet presAssocID="{18B86F72-1575-4CBE-80CD-A62418290CBF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F6C4C04-8F15-4229-92DF-7B0E4954125F}" type="pres">
      <dgm:prSet presAssocID="{18B86F72-1575-4CBE-80CD-A62418290CBF}" presName="dummy" presStyleCnt="0"/>
      <dgm:spPr/>
    </dgm:pt>
    <dgm:pt modelId="{12D5145F-D758-4668-828B-BF13AF35F6EB}" type="pres">
      <dgm:prSet presAssocID="{18B86F72-1575-4CBE-80CD-A62418290CBF}" presName="linH" presStyleCnt="0"/>
      <dgm:spPr/>
    </dgm:pt>
    <dgm:pt modelId="{CE8BCD02-8B3A-4578-9B20-EA64AF459722}" type="pres">
      <dgm:prSet presAssocID="{18B86F72-1575-4CBE-80CD-A62418290CBF}" presName="padding1" presStyleCnt="0"/>
      <dgm:spPr/>
    </dgm:pt>
    <dgm:pt modelId="{55B4A54B-FA54-47DE-BACD-9D608B44FA0E}" type="pres">
      <dgm:prSet presAssocID="{6F24BCA5-98DD-4A49-A2C3-9FC8C1A07961}" presName="linV" presStyleCnt="0"/>
      <dgm:spPr/>
    </dgm:pt>
    <dgm:pt modelId="{C4346576-2CD7-4FC8-AE93-19535EAF51B1}" type="pres">
      <dgm:prSet presAssocID="{6F24BCA5-98DD-4A49-A2C3-9FC8C1A07961}" presName="spVertical1" presStyleCnt="0"/>
      <dgm:spPr/>
    </dgm:pt>
    <dgm:pt modelId="{12AFD9F5-1DB9-472D-ADAF-0C11BC688C95}" type="pres">
      <dgm:prSet presAssocID="{6F24BCA5-98DD-4A49-A2C3-9FC8C1A07961}" presName="parTx" presStyleLbl="revTx" presStyleIdx="0" presStyleCnt="2" custScaleX="224944" custScaleY="46063" custLinFactNeighborX="995" custLinFactNeighborY="112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92BD6F1-BB7B-4E7A-B234-B9F5E09314B6}" type="pres">
      <dgm:prSet presAssocID="{6F24BCA5-98DD-4A49-A2C3-9FC8C1A07961}" presName="spVertical2" presStyleCnt="0"/>
      <dgm:spPr/>
    </dgm:pt>
    <dgm:pt modelId="{B74C66E6-FEFD-4B91-8AC1-84DCAF106DF2}" type="pres">
      <dgm:prSet presAssocID="{6F24BCA5-98DD-4A49-A2C3-9FC8C1A07961}" presName="spVertical3" presStyleCnt="0"/>
      <dgm:spPr/>
    </dgm:pt>
    <dgm:pt modelId="{F0206830-C49D-4E59-B4A3-C023A547253E}" type="pres">
      <dgm:prSet presAssocID="{BF6B504E-73F5-4950-9BA1-6AD16951C37B}" presName="space" presStyleCnt="0"/>
      <dgm:spPr/>
    </dgm:pt>
    <dgm:pt modelId="{D86D7F78-CBB9-4178-88FF-91F119C1A1EA}" type="pres">
      <dgm:prSet presAssocID="{424C89D6-47A8-4EC5-A7CC-6958EFB73756}" presName="linV" presStyleCnt="0"/>
      <dgm:spPr/>
    </dgm:pt>
    <dgm:pt modelId="{49FB6F1C-2C7B-4B1C-B96D-1BA1BF2ACB80}" type="pres">
      <dgm:prSet presAssocID="{424C89D6-47A8-4EC5-A7CC-6958EFB73756}" presName="spVertical1" presStyleCnt="0"/>
      <dgm:spPr/>
    </dgm:pt>
    <dgm:pt modelId="{1C90422B-FFC1-4B93-AE1F-7FCA0EB2A61B}" type="pres">
      <dgm:prSet presAssocID="{424C89D6-47A8-4EC5-A7CC-6958EFB73756}" presName="parTx" presStyleLbl="revTx" presStyleIdx="1" presStyleCnt="2" custScaleX="270802" custScaleY="41378" custLinFactNeighborX="1118" custLinFactNeighborY="3362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3F18280-1D36-452F-A8E7-31BBF4CAA69C}" type="pres">
      <dgm:prSet presAssocID="{424C89D6-47A8-4EC5-A7CC-6958EFB73756}" presName="spVertical2" presStyleCnt="0"/>
      <dgm:spPr/>
    </dgm:pt>
    <dgm:pt modelId="{1D2FEFCA-6833-41A9-BD2A-9DFBABA2F0D3}" type="pres">
      <dgm:prSet presAssocID="{424C89D6-47A8-4EC5-A7CC-6958EFB73756}" presName="spVertical3" presStyleCnt="0"/>
      <dgm:spPr/>
    </dgm:pt>
    <dgm:pt modelId="{171FD8F6-A674-43F1-9E45-85B811BB4C8F}" type="pres">
      <dgm:prSet presAssocID="{18B86F72-1575-4CBE-80CD-A62418290CBF}" presName="padding2" presStyleCnt="0"/>
      <dgm:spPr/>
    </dgm:pt>
    <dgm:pt modelId="{9E2B141E-9538-4C18-BF1F-F23B7BF0300E}" type="pres">
      <dgm:prSet presAssocID="{18B86F72-1575-4CBE-80CD-A62418290CBF}" presName="negArrow" presStyleCnt="0"/>
      <dgm:spPr/>
    </dgm:pt>
    <dgm:pt modelId="{8DD80CC3-5F71-4DCD-9EBE-10DF2B5F7F1E}" type="pres">
      <dgm:prSet presAssocID="{18B86F72-1575-4CBE-80CD-A62418290CBF}" presName="backgroundArrow" presStyleLbl="node1" presStyleIdx="0" presStyleCnt="1" custScaleX="99749" custScaleY="89033" custLinFactNeighborX="419" custLinFactNeighborY="-9147"/>
      <dgm:spPr>
        <a:solidFill>
          <a:srgbClr val="FFC000"/>
        </a:solidFill>
      </dgm:spPr>
    </dgm:pt>
  </dgm:ptLst>
  <dgm:cxnLst>
    <dgm:cxn modelId="{BF5AB17F-BFE5-49E6-8F1C-0E238F49CDDE}" srcId="{18B86F72-1575-4CBE-80CD-A62418290CBF}" destId="{424C89D6-47A8-4EC5-A7CC-6958EFB73756}" srcOrd="1" destOrd="0" parTransId="{3C80FEB1-51A3-44BC-A04E-B491B1606807}" sibTransId="{CF2B56E0-D820-4584-8132-F4310F3BFB26}"/>
    <dgm:cxn modelId="{46523304-F2FA-46B7-8EF3-EBD0F847EDBC}" srcId="{18B86F72-1575-4CBE-80CD-A62418290CBF}" destId="{6F24BCA5-98DD-4A49-A2C3-9FC8C1A07961}" srcOrd="0" destOrd="0" parTransId="{475EF82A-9B87-47BE-A5EA-9A91A9FEB9FE}" sibTransId="{BF6B504E-73F5-4950-9BA1-6AD16951C37B}"/>
    <dgm:cxn modelId="{EE7F992F-B511-4D9E-8A16-B83FF6B69F9D}" type="presOf" srcId="{424C89D6-47A8-4EC5-A7CC-6958EFB73756}" destId="{1C90422B-FFC1-4B93-AE1F-7FCA0EB2A61B}" srcOrd="0" destOrd="0" presId="urn:microsoft.com/office/officeart/2005/8/layout/hProcess3"/>
    <dgm:cxn modelId="{5B0AA817-1406-43AB-A696-1718D395253D}" type="presOf" srcId="{6F24BCA5-98DD-4A49-A2C3-9FC8C1A07961}" destId="{12AFD9F5-1DB9-472D-ADAF-0C11BC688C95}" srcOrd="0" destOrd="0" presId="urn:microsoft.com/office/officeart/2005/8/layout/hProcess3"/>
    <dgm:cxn modelId="{B67C7DED-75C6-481F-992C-E99E8BEF9346}" type="presOf" srcId="{18B86F72-1575-4CBE-80CD-A62418290CBF}" destId="{AB46ACE8-B361-44F7-925C-249071102765}" srcOrd="0" destOrd="0" presId="urn:microsoft.com/office/officeart/2005/8/layout/hProcess3"/>
    <dgm:cxn modelId="{88D73BE7-53BD-4139-9893-A31E82C20023}" type="presParOf" srcId="{AB46ACE8-B361-44F7-925C-249071102765}" destId="{0F6C4C04-8F15-4229-92DF-7B0E4954125F}" srcOrd="0" destOrd="0" presId="urn:microsoft.com/office/officeart/2005/8/layout/hProcess3"/>
    <dgm:cxn modelId="{32ECF2BD-E989-4094-9457-4E559A6F5EA4}" type="presParOf" srcId="{AB46ACE8-B361-44F7-925C-249071102765}" destId="{12D5145F-D758-4668-828B-BF13AF35F6EB}" srcOrd="1" destOrd="0" presId="urn:microsoft.com/office/officeart/2005/8/layout/hProcess3"/>
    <dgm:cxn modelId="{D60CEAF8-7F78-4911-ABD3-6DEFE8794EA0}" type="presParOf" srcId="{12D5145F-D758-4668-828B-BF13AF35F6EB}" destId="{CE8BCD02-8B3A-4578-9B20-EA64AF459722}" srcOrd="0" destOrd="0" presId="urn:microsoft.com/office/officeart/2005/8/layout/hProcess3"/>
    <dgm:cxn modelId="{FC7B8D72-C52F-46BF-A221-5ED7524F6CE6}" type="presParOf" srcId="{12D5145F-D758-4668-828B-BF13AF35F6EB}" destId="{55B4A54B-FA54-47DE-BACD-9D608B44FA0E}" srcOrd="1" destOrd="0" presId="urn:microsoft.com/office/officeart/2005/8/layout/hProcess3"/>
    <dgm:cxn modelId="{BBCA8A2B-B477-4C5E-BCFD-53007718AA5F}" type="presParOf" srcId="{55B4A54B-FA54-47DE-BACD-9D608B44FA0E}" destId="{C4346576-2CD7-4FC8-AE93-19535EAF51B1}" srcOrd="0" destOrd="0" presId="urn:microsoft.com/office/officeart/2005/8/layout/hProcess3"/>
    <dgm:cxn modelId="{EF307A92-9439-4260-B457-0FF7B25A49FA}" type="presParOf" srcId="{55B4A54B-FA54-47DE-BACD-9D608B44FA0E}" destId="{12AFD9F5-1DB9-472D-ADAF-0C11BC688C95}" srcOrd="1" destOrd="0" presId="urn:microsoft.com/office/officeart/2005/8/layout/hProcess3"/>
    <dgm:cxn modelId="{F52F859C-A1C3-45D4-B3E5-07D0BBC3EFB8}" type="presParOf" srcId="{55B4A54B-FA54-47DE-BACD-9D608B44FA0E}" destId="{E92BD6F1-BB7B-4E7A-B234-B9F5E09314B6}" srcOrd="2" destOrd="0" presId="urn:microsoft.com/office/officeart/2005/8/layout/hProcess3"/>
    <dgm:cxn modelId="{F25E03DC-6B6F-4734-82E7-34DFF94FFD37}" type="presParOf" srcId="{55B4A54B-FA54-47DE-BACD-9D608B44FA0E}" destId="{B74C66E6-FEFD-4B91-8AC1-84DCAF106DF2}" srcOrd="3" destOrd="0" presId="urn:microsoft.com/office/officeart/2005/8/layout/hProcess3"/>
    <dgm:cxn modelId="{5CE63378-9BDB-4AF2-9F0D-70F99E0769A0}" type="presParOf" srcId="{12D5145F-D758-4668-828B-BF13AF35F6EB}" destId="{F0206830-C49D-4E59-B4A3-C023A547253E}" srcOrd="2" destOrd="0" presId="urn:microsoft.com/office/officeart/2005/8/layout/hProcess3"/>
    <dgm:cxn modelId="{FAEDD9BF-3EB8-4366-9A1F-172425754382}" type="presParOf" srcId="{12D5145F-D758-4668-828B-BF13AF35F6EB}" destId="{D86D7F78-CBB9-4178-88FF-91F119C1A1EA}" srcOrd="3" destOrd="0" presId="urn:microsoft.com/office/officeart/2005/8/layout/hProcess3"/>
    <dgm:cxn modelId="{19C0879F-5016-4063-A80D-2A4234A4DE98}" type="presParOf" srcId="{D86D7F78-CBB9-4178-88FF-91F119C1A1EA}" destId="{49FB6F1C-2C7B-4B1C-B96D-1BA1BF2ACB80}" srcOrd="0" destOrd="0" presId="urn:microsoft.com/office/officeart/2005/8/layout/hProcess3"/>
    <dgm:cxn modelId="{BEFCCEDE-BB7B-4AA8-B410-C1290FC03B79}" type="presParOf" srcId="{D86D7F78-CBB9-4178-88FF-91F119C1A1EA}" destId="{1C90422B-FFC1-4B93-AE1F-7FCA0EB2A61B}" srcOrd="1" destOrd="0" presId="urn:microsoft.com/office/officeart/2005/8/layout/hProcess3"/>
    <dgm:cxn modelId="{5C618A00-3C54-48F6-818C-28219C05977E}" type="presParOf" srcId="{D86D7F78-CBB9-4178-88FF-91F119C1A1EA}" destId="{A3F18280-1D36-452F-A8E7-31BBF4CAA69C}" srcOrd="2" destOrd="0" presId="urn:microsoft.com/office/officeart/2005/8/layout/hProcess3"/>
    <dgm:cxn modelId="{A0DF7044-6658-4391-9F07-15DDB3F9E948}" type="presParOf" srcId="{D86D7F78-CBB9-4178-88FF-91F119C1A1EA}" destId="{1D2FEFCA-6833-41A9-BD2A-9DFBABA2F0D3}" srcOrd="3" destOrd="0" presId="urn:microsoft.com/office/officeart/2005/8/layout/hProcess3"/>
    <dgm:cxn modelId="{B39CACAA-62D0-4E6A-B724-4475A613FC99}" type="presParOf" srcId="{12D5145F-D758-4668-828B-BF13AF35F6EB}" destId="{171FD8F6-A674-43F1-9E45-85B811BB4C8F}" srcOrd="4" destOrd="0" presId="urn:microsoft.com/office/officeart/2005/8/layout/hProcess3"/>
    <dgm:cxn modelId="{337ACEF9-C3FB-4D57-8AF0-B7D9E011B5F5}" type="presParOf" srcId="{12D5145F-D758-4668-828B-BF13AF35F6EB}" destId="{9E2B141E-9538-4C18-BF1F-F23B7BF0300E}" srcOrd="5" destOrd="0" presId="urn:microsoft.com/office/officeart/2005/8/layout/hProcess3"/>
    <dgm:cxn modelId="{B403B910-7A23-485F-8B5F-94D7734A7563}" type="presParOf" srcId="{12D5145F-D758-4668-828B-BF13AF35F6EB}" destId="{8DD80CC3-5F71-4DCD-9EBE-10DF2B5F7F1E}" srcOrd="6" destOrd="0" presId="urn:microsoft.com/office/officeart/2005/8/layout/hProcess3"/>
  </dgm:cxnLst>
  <dgm:bg/>
  <dgm:whole/>
  <dgm:extLst>
    <a:ext uri="http://schemas.microsoft.com/office/drawing/2008/diagram"/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17CC529-2B9B-44BA-9814-5989D085F744}" type="doc">
      <dgm:prSet loTypeId="urn:microsoft.com/office/officeart/2005/8/layout/cycle5" loCatId="cycle" qsTypeId="urn:microsoft.com/office/officeart/2005/8/quickstyle/simple2" qsCatId="simple" csTypeId="urn:microsoft.com/office/officeart/2005/8/colors/colorful3" csCatId="colorful" phldr="1"/>
      <dgm:spPr/>
    </dgm:pt>
    <dgm:pt modelId="{95998984-67B5-4D59-BF4C-3C7FC66328B7}">
      <dgm:prSet custT="1"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400" b="1" i="0" u="none" strike="noStrike" cap="none" normalizeH="0" baseline="0" dirty="0" smtClean="0">
              <a:ln/>
              <a:effectLst/>
              <a:latin typeface="+mn-lt"/>
              <a:cs typeface="Arial" charset="0"/>
            </a:rPr>
            <a:t>Темы, задачи, определяющие объём знаний детей</a:t>
          </a:r>
          <a:endParaRPr kumimoji="0" lang="ru-RU" sz="1400" b="0" i="0" u="none" strike="noStrike" cap="none" normalizeH="0" baseline="0" dirty="0" smtClean="0">
            <a:ln/>
            <a:effectLst/>
            <a:latin typeface="+mn-lt"/>
            <a:cs typeface="Arial" charset="0"/>
          </a:endParaRPr>
        </a:p>
      </dgm:t>
    </dgm:pt>
    <dgm:pt modelId="{E88E126F-BE28-408F-9F29-B8FD04C95029}" type="parTrans" cxnId="{81B05AFC-C8EB-44EC-8336-8C729E40A6A1}">
      <dgm:prSet/>
      <dgm:spPr/>
      <dgm:t>
        <a:bodyPr/>
        <a:lstStyle/>
        <a:p>
          <a:endParaRPr lang="ru-RU"/>
        </a:p>
      </dgm:t>
    </dgm:pt>
    <dgm:pt modelId="{AB6C24E2-3012-4E56-BF06-5F556DED966F}" type="sibTrans" cxnId="{81B05AFC-C8EB-44EC-8336-8C729E40A6A1}">
      <dgm:prSet/>
      <dgm:spPr/>
      <dgm:t>
        <a:bodyPr/>
        <a:lstStyle/>
        <a:p>
          <a:endParaRPr lang="ru-RU"/>
        </a:p>
      </dgm:t>
    </dgm:pt>
    <dgm:pt modelId="{8BB4AB0A-1406-4CC3-99A2-5A001306EA34}">
      <dgm:prSet custT="1"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400" b="1" i="0" u="none" strike="noStrike" cap="none" normalizeH="0" baseline="0" dirty="0" smtClean="0">
              <a:ln/>
              <a:effectLst/>
              <a:latin typeface="+mn-lt"/>
              <a:cs typeface="Arial" charset="0"/>
            </a:rPr>
            <a:t>Информация для родителей о важности общения с детьми о правилах безопасности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ru-RU" sz="1050" b="0" i="0" u="none" strike="noStrike" cap="none" normalizeH="0" baseline="0" dirty="0" smtClean="0">
            <a:ln/>
            <a:effectLst/>
            <a:latin typeface="Arial" charset="0"/>
            <a:cs typeface="Arial" charset="0"/>
          </a:endParaRPr>
        </a:p>
      </dgm:t>
    </dgm:pt>
    <dgm:pt modelId="{5B0AE44A-F62D-4904-8638-1B7895EC046D}" type="parTrans" cxnId="{AAA49830-C195-4288-99F3-4460999DE44C}">
      <dgm:prSet/>
      <dgm:spPr/>
      <dgm:t>
        <a:bodyPr/>
        <a:lstStyle/>
        <a:p>
          <a:endParaRPr lang="ru-RU"/>
        </a:p>
      </dgm:t>
    </dgm:pt>
    <dgm:pt modelId="{8405AFBC-C6BC-4E94-A632-4E67F008817F}" type="sibTrans" cxnId="{AAA49830-C195-4288-99F3-4460999DE44C}">
      <dgm:prSet/>
      <dgm:spPr/>
      <dgm:t>
        <a:bodyPr/>
        <a:lstStyle/>
        <a:p>
          <a:endParaRPr lang="ru-RU"/>
        </a:p>
      </dgm:t>
    </dgm:pt>
    <dgm:pt modelId="{CDA75711-FBB6-4A2F-B011-CAC1264BD396}">
      <dgm:prSet custT="1"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400" b="1" i="0" u="none" strike="noStrike" cap="none" normalizeH="0" baseline="0" dirty="0" smtClean="0">
              <a:ln/>
              <a:effectLst/>
              <a:latin typeface="+mn-lt"/>
              <a:cs typeface="Arial" charset="0"/>
            </a:rPr>
            <a:t>Библиотека для родителей и детей</a:t>
          </a:r>
          <a:endParaRPr kumimoji="0" lang="ru-RU" sz="1400" b="0" i="0" u="none" strike="noStrike" cap="none" normalizeH="0" baseline="0" dirty="0" smtClean="0">
            <a:ln/>
            <a:effectLst/>
            <a:latin typeface="+mn-lt"/>
            <a:cs typeface="Arial" charset="0"/>
          </a:endParaRPr>
        </a:p>
      </dgm:t>
    </dgm:pt>
    <dgm:pt modelId="{4BA2419D-5A95-4203-BD7B-42ACA12E70BE}" type="parTrans" cxnId="{54EE213F-0490-42ED-9D0B-5AC04A65C1CF}">
      <dgm:prSet/>
      <dgm:spPr/>
      <dgm:t>
        <a:bodyPr/>
        <a:lstStyle/>
        <a:p>
          <a:endParaRPr lang="ru-RU"/>
        </a:p>
      </dgm:t>
    </dgm:pt>
    <dgm:pt modelId="{791A8F58-2115-4F90-AB00-807995BFDB00}" type="sibTrans" cxnId="{54EE213F-0490-42ED-9D0B-5AC04A65C1CF}">
      <dgm:prSet/>
      <dgm:spPr/>
      <dgm:t>
        <a:bodyPr/>
        <a:lstStyle/>
        <a:p>
          <a:endParaRPr lang="ru-RU"/>
        </a:p>
      </dgm:t>
    </dgm:pt>
    <dgm:pt modelId="{DABC9762-CF3F-40B6-AF7C-E15D9D941C61}">
      <dgm:prSet custT="1"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400" b="1" i="0" u="none" strike="noStrike" cap="none" normalizeH="0" baseline="0" dirty="0" smtClean="0">
              <a:ln/>
              <a:effectLst/>
              <a:latin typeface="+mn-lt"/>
              <a:cs typeface="Arial" charset="0"/>
            </a:rPr>
            <a:t>Оформление наглядно-информационного материала</a:t>
          </a:r>
          <a:endParaRPr kumimoji="0" lang="ru-RU" sz="1400" b="0" i="0" u="none" strike="noStrike" cap="none" normalizeH="0" baseline="0" dirty="0" smtClean="0">
            <a:ln/>
            <a:effectLst/>
            <a:latin typeface="+mn-lt"/>
            <a:cs typeface="Arial" charset="0"/>
          </a:endParaRPr>
        </a:p>
      </dgm:t>
    </dgm:pt>
    <dgm:pt modelId="{FFA911FC-C7D5-47A2-BDC2-8270168BE097}" type="parTrans" cxnId="{11FC3B16-91D2-4ACE-9D96-F3656DC915ED}">
      <dgm:prSet/>
      <dgm:spPr/>
      <dgm:t>
        <a:bodyPr/>
        <a:lstStyle/>
        <a:p>
          <a:endParaRPr lang="ru-RU"/>
        </a:p>
      </dgm:t>
    </dgm:pt>
    <dgm:pt modelId="{559992B9-E0D0-4273-A0E7-CFF26E085EB1}" type="sibTrans" cxnId="{11FC3B16-91D2-4ACE-9D96-F3656DC915ED}">
      <dgm:prSet/>
      <dgm:spPr/>
      <dgm:t>
        <a:bodyPr/>
        <a:lstStyle/>
        <a:p>
          <a:endParaRPr lang="ru-RU"/>
        </a:p>
      </dgm:t>
    </dgm:pt>
    <dgm:pt modelId="{12B1FD82-B73C-4375-8BDD-3F6FAE74BDD9}">
      <dgm:prSet custT="1"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400" b="1" i="0" u="none" strike="noStrike" cap="none" normalizeH="0" baseline="0" dirty="0" smtClean="0">
              <a:ln/>
              <a:effectLst/>
              <a:latin typeface="+mn-lt"/>
              <a:cs typeface="Arial" charset="0"/>
            </a:rPr>
            <a:t>Рекомендации, советы, памятки, инструкции</a:t>
          </a:r>
          <a:r>
            <a:rPr kumimoji="0" lang="ru-RU" sz="1400" b="0" i="0" u="none" strike="noStrike" cap="none" normalizeH="0" baseline="0" dirty="0" smtClean="0">
              <a:ln/>
              <a:effectLst/>
              <a:latin typeface="+mn-lt"/>
              <a:cs typeface="Arial" charset="0"/>
            </a:rPr>
            <a:t> </a:t>
          </a:r>
        </a:p>
      </dgm:t>
    </dgm:pt>
    <dgm:pt modelId="{0C7DD8F5-B5F6-4B3D-972B-0C60CA6758B0}" type="parTrans" cxnId="{9F5F3A36-4DF1-4C5D-AA73-248B40A6DDE0}">
      <dgm:prSet/>
      <dgm:spPr/>
      <dgm:t>
        <a:bodyPr/>
        <a:lstStyle/>
        <a:p>
          <a:endParaRPr lang="ru-RU"/>
        </a:p>
      </dgm:t>
    </dgm:pt>
    <dgm:pt modelId="{F9D8A2C5-DDEA-49E1-A03B-F54AB447C09C}" type="sibTrans" cxnId="{9F5F3A36-4DF1-4C5D-AA73-248B40A6DDE0}">
      <dgm:prSet/>
      <dgm:spPr/>
      <dgm:t>
        <a:bodyPr/>
        <a:lstStyle/>
        <a:p>
          <a:endParaRPr lang="ru-RU"/>
        </a:p>
      </dgm:t>
    </dgm:pt>
    <dgm:pt modelId="{12651B16-2A9F-47CF-B65B-485F260D8FBE}" type="pres">
      <dgm:prSet presAssocID="{217CC529-2B9B-44BA-9814-5989D085F744}" presName="cycle" presStyleCnt="0">
        <dgm:presLayoutVars>
          <dgm:dir/>
          <dgm:resizeHandles val="exact"/>
        </dgm:presLayoutVars>
      </dgm:prSet>
      <dgm:spPr/>
    </dgm:pt>
    <dgm:pt modelId="{EE1E66CC-2DA4-472A-9982-4E89631C990A}" type="pres">
      <dgm:prSet presAssocID="{95998984-67B5-4D59-BF4C-3C7FC66328B7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1C51343-9A8A-4FC7-A176-BEB7C9DA6E56}" type="pres">
      <dgm:prSet presAssocID="{95998984-67B5-4D59-BF4C-3C7FC66328B7}" presName="spNode" presStyleCnt="0"/>
      <dgm:spPr/>
    </dgm:pt>
    <dgm:pt modelId="{2BAFD677-3085-453F-9D62-E46DBA06B757}" type="pres">
      <dgm:prSet presAssocID="{AB6C24E2-3012-4E56-BF06-5F556DED966F}" presName="sibTrans" presStyleLbl="sibTrans1D1" presStyleIdx="0" presStyleCnt="5"/>
      <dgm:spPr/>
      <dgm:t>
        <a:bodyPr/>
        <a:lstStyle/>
        <a:p>
          <a:endParaRPr lang="ru-RU"/>
        </a:p>
      </dgm:t>
    </dgm:pt>
    <dgm:pt modelId="{4A582464-1F43-436A-9046-EB7DB0BCA9BE}" type="pres">
      <dgm:prSet presAssocID="{8BB4AB0A-1406-4CC3-99A2-5A001306EA34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C22B2A5-49B2-4590-96B8-C3210876DEE0}" type="pres">
      <dgm:prSet presAssocID="{8BB4AB0A-1406-4CC3-99A2-5A001306EA34}" presName="spNode" presStyleCnt="0"/>
      <dgm:spPr/>
    </dgm:pt>
    <dgm:pt modelId="{4B46D1B0-B92E-4786-AC2B-5FC495AF199D}" type="pres">
      <dgm:prSet presAssocID="{8405AFBC-C6BC-4E94-A632-4E67F008817F}" presName="sibTrans" presStyleLbl="sibTrans1D1" presStyleIdx="1" presStyleCnt="5"/>
      <dgm:spPr/>
      <dgm:t>
        <a:bodyPr/>
        <a:lstStyle/>
        <a:p>
          <a:endParaRPr lang="ru-RU"/>
        </a:p>
      </dgm:t>
    </dgm:pt>
    <dgm:pt modelId="{CE0C677D-64A6-4B1E-998B-686C6E230A01}" type="pres">
      <dgm:prSet presAssocID="{CDA75711-FBB6-4A2F-B011-CAC1264BD396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95D77A8-21B6-4248-89AA-B1D858EC8666}" type="pres">
      <dgm:prSet presAssocID="{CDA75711-FBB6-4A2F-B011-CAC1264BD396}" presName="spNode" presStyleCnt="0"/>
      <dgm:spPr/>
    </dgm:pt>
    <dgm:pt modelId="{D54C980C-05D1-4FB8-AB7F-AF48EFBE64CE}" type="pres">
      <dgm:prSet presAssocID="{791A8F58-2115-4F90-AB00-807995BFDB00}" presName="sibTrans" presStyleLbl="sibTrans1D1" presStyleIdx="2" presStyleCnt="5"/>
      <dgm:spPr/>
      <dgm:t>
        <a:bodyPr/>
        <a:lstStyle/>
        <a:p>
          <a:endParaRPr lang="ru-RU"/>
        </a:p>
      </dgm:t>
    </dgm:pt>
    <dgm:pt modelId="{CB756BAF-DF15-4D4E-90A3-AE7C00BFE208}" type="pres">
      <dgm:prSet presAssocID="{DABC9762-CF3F-40B6-AF7C-E15D9D941C61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81E17FE-34A1-4600-96C5-43419429D2B8}" type="pres">
      <dgm:prSet presAssocID="{DABC9762-CF3F-40B6-AF7C-E15D9D941C61}" presName="spNode" presStyleCnt="0"/>
      <dgm:spPr/>
    </dgm:pt>
    <dgm:pt modelId="{3095A652-F359-48F8-A6F3-4EE273C88B8C}" type="pres">
      <dgm:prSet presAssocID="{559992B9-E0D0-4273-A0E7-CFF26E085EB1}" presName="sibTrans" presStyleLbl="sibTrans1D1" presStyleIdx="3" presStyleCnt="5"/>
      <dgm:spPr/>
      <dgm:t>
        <a:bodyPr/>
        <a:lstStyle/>
        <a:p>
          <a:endParaRPr lang="ru-RU"/>
        </a:p>
      </dgm:t>
    </dgm:pt>
    <dgm:pt modelId="{AB30752B-76C2-41DE-87F0-357EF554C678}" type="pres">
      <dgm:prSet presAssocID="{12B1FD82-B73C-4375-8BDD-3F6FAE74BDD9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2DB63C0-B97D-489C-AA94-FF71D8D9B801}" type="pres">
      <dgm:prSet presAssocID="{12B1FD82-B73C-4375-8BDD-3F6FAE74BDD9}" presName="spNode" presStyleCnt="0"/>
      <dgm:spPr/>
    </dgm:pt>
    <dgm:pt modelId="{C85848BC-4E9B-4B1C-B400-0B1B25FA7417}" type="pres">
      <dgm:prSet presAssocID="{F9D8A2C5-DDEA-49E1-A03B-F54AB447C09C}" presName="sibTrans" presStyleLbl="sibTrans1D1" presStyleIdx="4" presStyleCnt="5"/>
      <dgm:spPr/>
      <dgm:t>
        <a:bodyPr/>
        <a:lstStyle/>
        <a:p>
          <a:endParaRPr lang="ru-RU"/>
        </a:p>
      </dgm:t>
    </dgm:pt>
  </dgm:ptLst>
  <dgm:cxnLst>
    <dgm:cxn modelId="{9C9F2203-A403-4FCF-B15D-CC84EE0F2256}" type="presOf" srcId="{217CC529-2B9B-44BA-9814-5989D085F744}" destId="{12651B16-2A9F-47CF-B65B-485F260D8FBE}" srcOrd="0" destOrd="0" presId="urn:microsoft.com/office/officeart/2005/8/layout/cycle5"/>
    <dgm:cxn modelId="{0E3C31B0-249A-49AB-846D-194F8941F5E7}" type="presOf" srcId="{559992B9-E0D0-4273-A0E7-CFF26E085EB1}" destId="{3095A652-F359-48F8-A6F3-4EE273C88B8C}" srcOrd="0" destOrd="0" presId="urn:microsoft.com/office/officeart/2005/8/layout/cycle5"/>
    <dgm:cxn modelId="{88345B7C-EAC8-43FD-A77B-D1BD990CF0DC}" type="presOf" srcId="{CDA75711-FBB6-4A2F-B011-CAC1264BD396}" destId="{CE0C677D-64A6-4B1E-998B-686C6E230A01}" srcOrd="0" destOrd="0" presId="urn:microsoft.com/office/officeart/2005/8/layout/cycle5"/>
    <dgm:cxn modelId="{11FC3B16-91D2-4ACE-9D96-F3656DC915ED}" srcId="{217CC529-2B9B-44BA-9814-5989D085F744}" destId="{DABC9762-CF3F-40B6-AF7C-E15D9D941C61}" srcOrd="3" destOrd="0" parTransId="{FFA911FC-C7D5-47A2-BDC2-8270168BE097}" sibTransId="{559992B9-E0D0-4273-A0E7-CFF26E085EB1}"/>
    <dgm:cxn modelId="{9F5F3A36-4DF1-4C5D-AA73-248B40A6DDE0}" srcId="{217CC529-2B9B-44BA-9814-5989D085F744}" destId="{12B1FD82-B73C-4375-8BDD-3F6FAE74BDD9}" srcOrd="4" destOrd="0" parTransId="{0C7DD8F5-B5F6-4B3D-972B-0C60CA6758B0}" sibTransId="{F9D8A2C5-DDEA-49E1-A03B-F54AB447C09C}"/>
    <dgm:cxn modelId="{BC358FCC-7141-4D29-B81A-46A6F370292A}" type="presOf" srcId="{AB6C24E2-3012-4E56-BF06-5F556DED966F}" destId="{2BAFD677-3085-453F-9D62-E46DBA06B757}" srcOrd="0" destOrd="0" presId="urn:microsoft.com/office/officeart/2005/8/layout/cycle5"/>
    <dgm:cxn modelId="{AEBBBAD5-7F39-455D-B20E-0F01A5938E12}" type="presOf" srcId="{F9D8A2C5-DDEA-49E1-A03B-F54AB447C09C}" destId="{C85848BC-4E9B-4B1C-B400-0B1B25FA7417}" srcOrd="0" destOrd="0" presId="urn:microsoft.com/office/officeart/2005/8/layout/cycle5"/>
    <dgm:cxn modelId="{AAA49830-C195-4288-99F3-4460999DE44C}" srcId="{217CC529-2B9B-44BA-9814-5989D085F744}" destId="{8BB4AB0A-1406-4CC3-99A2-5A001306EA34}" srcOrd="1" destOrd="0" parTransId="{5B0AE44A-F62D-4904-8638-1B7895EC046D}" sibTransId="{8405AFBC-C6BC-4E94-A632-4E67F008817F}"/>
    <dgm:cxn modelId="{BA3EFB6C-C0B7-4867-914B-E20C98FE6C7C}" type="presOf" srcId="{DABC9762-CF3F-40B6-AF7C-E15D9D941C61}" destId="{CB756BAF-DF15-4D4E-90A3-AE7C00BFE208}" srcOrd="0" destOrd="0" presId="urn:microsoft.com/office/officeart/2005/8/layout/cycle5"/>
    <dgm:cxn modelId="{81B05AFC-C8EB-44EC-8336-8C729E40A6A1}" srcId="{217CC529-2B9B-44BA-9814-5989D085F744}" destId="{95998984-67B5-4D59-BF4C-3C7FC66328B7}" srcOrd="0" destOrd="0" parTransId="{E88E126F-BE28-408F-9F29-B8FD04C95029}" sibTransId="{AB6C24E2-3012-4E56-BF06-5F556DED966F}"/>
    <dgm:cxn modelId="{7C87D461-B31A-4F17-9C45-027CF489C31B}" type="presOf" srcId="{791A8F58-2115-4F90-AB00-807995BFDB00}" destId="{D54C980C-05D1-4FB8-AB7F-AF48EFBE64CE}" srcOrd="0" destOrd="0" presId="urn:microsoft.com/office/officeart/2005/8/layout/cycle5"/>
    <dgm:cxn modelId="{716E493F-FA06-4A8A-AE47-CE90CDDD5EE7}" type="presOf" srcId="{12B1FD82-B73C-4375-8BDD-3F6FAE74BDD9}" destId="{AB30752B-76C2-41DE-87F0-357EF554C678}" srcOrd="0" destOrd="0" presId="urn:microsoft.com/office/officeart/2005/8/layout/cycle5"/>
    <dgm:cxn modelId="{E5817749-FB22-4FCE-AF3B-846BBEEA2288}" type="presOf" srcId="{8405AFBC-C6BC-4E94-A632-4E67F008817F}" destId="{4B46D1B0-B92E-4786-AC2B-5FC495AF199D}" srcOrd="0" destOrd="0" presId="urn:microsoft.com/office/officeart/2005/8/layout/cycle5"/>
    <dgm:cxn modelId="{96EBECBB-4CE9-4C20-B3F5-EA6FFC33CBED}" type="presOf" srcId="{8BB4AB0A-1406-4CC3-99A2-5A001306EA34}" destId="{4A582464-1F43-436A-9046-EB7DB0BCA9BE}" srcOrd="0" destOrd="0" presId="urn:microsoft.com/office/officeart/2005/8/layout/cycle5"/>
    <dgm:cxn modelId="{54EE213F-0490-42ED-9D0B-5AC04A65C1CF}" srcId="{217CC529-2B9B-44BA-9814-5989D085F744}" destId="{CDA75711-FBB6-4A2F-B011-CAC1264BD396}" srcOrd="2" destOrd="0" parTransId="{4BA2419D-5A95-4203-BD7B-42ACA12E70BE}" sibTransId="{791A8F58-2115-4F90-AB00-807995BFDB00}"/>
    <dgm:cxn modelId="{C0487AE6-E049-42E2-94C1-5470D6140DC1}" type="presOf" srcId="{95998984-67B5-4D59-BF4C-3C7FC66328B7}" destId="{EE1E66CC-2DA4-472A-9982-4E89631C990A}" srcOrd="0" destOrd="0" presId="urn:microsoft.com/office/officeart/2005/8/layout/cycle5"/>
    <dgm:cxn modelId="{45B9E7DC-DBC0-4D81-892E-44D18978177A}" type="presParOf" srcId="{12651B16-2A9F-47CF-B65B-485F260D8FBE}" destId="{EE1E66CC-2DA4-472A-9982-4E89631C990A}" srcOrd="0" destOrd="0" presId="urn:microsoft.com/office/officeart/2005/8/layout/cycle5"/>
    <dgm:cxn modelId="{DC1A52D2-5FAC-4A61-992D-D0CE26E29556}" type="presParOf" srcId="{12651B16-2A9F-47CF-B65B-485F260D8FBE}" destId="{F1C51343-9A8A-4FC7-A176-BEB7C9DA6E56}" srcOrd="1" destOrd="0" presId="urn:microsoft.com/office/officeart/2005/8/layout/cycle5"/>
    <dgm:cxn modelId="{92B1489B-D327-41C5-B7A6-D9609B3715D4}" type="presParOf" srcId="{12651B16-2A9F-47CF-B65B-485F260D8FBE}" destId="{2BAFD677-3085-453F-9D62-E46DBA06B757}" srcOrd="2" destOrd="0" presId="urn:microsoft.com/office/officeart/2005/8/layout/cycle5"/>
    <dgm:cxn modelId="{A639A7D3-CFA3-43C2-B27D-EF46C473662D}" type="presParOf" srcId="{12651B16-2A9F-47CF-B65B-485F260D8FBE}" destId="{4A582464-1F43-436A-9046-EB7DB0BCA9BE}" srcOrd="3" destOrd="0" presId="urn:microsoft.com/office/officeart/2005/8/layout/cycle5"/>
    <dgm:cxn modelId="{4DD31D40-113A-4822-BC58-B11324133B15}" type="presParOf" srcId="{12651B16-2A9F-47CF-B65B-485F260D8FBE}" destId="{FC22B2A5-49B2-4590-96B8-C3210876DEE0}" srcOrd="4" destOrd="0" presId="urn:microsoft.com/office/officeart/2005/8/layout/cycle5"/>
    <dgm:cxn modelId="{8ECD6D75-8473-449E-933D-B4227811366F}" type="presParOf" srcId="{12651B16-2A9F-47CF-B65B-485F260D8FBE}" destId="{4B46D1B0-B92E-4786-AC2B-5FC495AF199D}" srcOrd="5" destOrd="0" presId="urn:microsoft.com/office/officeart/2005/8/layout/cycle5"/>
    <dgm:cxn modelId="{5ABF9C8E-D18A-4322-84AF-4909EA5BEAE4}" type="presParOf" srcId="{12651B16-2A9F-47CF-B65B-485F260D8FBE}" destId="{CE0C677D-64A6-4B1E-998B-686C6E230A01}" srcOrd="6" destOrd="0" presId="urn:microsoft.com/office/officeart/2005/8/layout/cycle5"/>
    <dgm:cxn modelId="{3465392C-58E3-4ADD-B6BE-E5BCA81C31EA}" type="presParOf" srcId="{12651B16-2A9F-47CF-B65B-485F260D8FBE}" destId="{595D77A8-21B6-4248-89AA-B1D858EC8666}" srcOrd="7" destOrd="0" presId="urn:microsoft.com/office/officeart/2005/8/layout/cycle5"/>
    <dgm:cxn modelId="{82F13DE0-5A55-4476-9048-4C74D50F790C}" type="presParOf" srcId="{12651B16-2A9F-47CF-B65B-485F260D8FBE}" destId="{D54C980C-05D1-4FB8-AB7F-AF48EFBE64CE}" srcOrd="8" destOrd="0" presId="urn:microsoft.com/office/officeart/2005/8/layout/cycle5"/>
    <dgm:cxn modelId="{C27A3C85-C87D-4EC3-818A-EA9EA518336D}" type="presParOf" srcId="{12651B16-2A9F-47CF-B65B-485F260D8FBE}" destId="{CB756BAF-DF15-4D4E-90A3-AE7C00BFE208}" srcOrd="9" destOrd="0" presId="urn:microsoft.com/office/officeart/2005/8/layout/cycle5"/>
    <dgm:cxn modelId="{281833DE-DE52-4A36-BB6C-C8A76C6A57AA}" type="presParOf" srcId="{12651B16-2A9F-47CF-B65B-485F260D8FBE}" destId="{281E17FE-34A1-4600-96C5-43419429D2B8}" srcOrd="10" destOrd="0" presId="urn:microsoft.com/office/officeart/2005/8/layout/cycle5"/>
    <dgm:cxn modelId="{22842A04-935B-4442-BE94-A5A84392B2AA}" type="presParOf" srcId="{12651B16-2A9F-47CF-B65B-485F260D8FBE}" destId="{3095A652-F359-48F8-A6F3-4EE273C88B8C}" srcOrd="11" destOrd="0" presId="urn:microsoft.com/office/officeart/2005/8/layout/cycle5"/>
    <dgm:cxn modelId="{B1DE5C56-BB7B-455A-98F2-C4FB6486F779}" type="presParOf" srcId="{12651B16-2A9F-47CF-B65B-485F260D8FBE}" destId="{AB30752B-76C2-41DE-87F0-357EF554C678}" srcOrd="12" destOrd="0" presId="urn:microsoft.com/office/officeart/2005/8/layout/cycle5"/>
    <dgm:cxn modelId="{BB4F2129-AEF4-4EE4-B7DF-3E747D37C6A9}" type="presParOf" srcId="{12651B16-2A9F-47CF-B65B-485F260D8FBE}" destId="{42DB63C0-B97D-489C-AA94-FF71D8D9B801}" srcOrd="13" destOrd="0" presId="urn:microsoft.com/office/officeart/2005/8/layout/cycle5"/>
    <dgm:cxn modelId="{BA9033BA-2A5C-431A-8D8C-3FF53439C421}" type="presParOf" srcId="{12651B16-2A9F-47CF-B65B-485F260D8FBE}" destId="{C85848BC-4E9B-4B1C-B400-0B1B25FA7417}" srcOrd="14" destOrd="0" presId="urn:microsoft.com/office/officeart/2005/8/layout/cycle5"/>
  </dgm:cxnLst>
  <dgm:bg/>
  <dgm:whole/>
  <dgm:extLst>
    <a:ext uri="http://schemas.microsoft.com/office/drawing/2008/diagram"/>
  </dgm:extLst>
</dgm:dataModel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3">
  <dgm:title val=""/>
  <dgm:desc val=""/>
  <dgm:catLst>
    <dgm:cat type="process" pri="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 chOrder="t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dummy" refType="w"/>
      <dgm:constr type="h" for="ch" forName="dummy" refType="h"/>
      <dgm:constr type="h" for="ch" forName="dummy" refType="w" refFor="ch" refForName="dummy" op="lte" fact="0.4"/>
      <dgm:constr type="ctrX" for="ch" forName="dummy" refType="w" fact="0.5"/>
      <dgm:constr type="ctrY" for="ch" forName="dummy" refType="h" fact="0.5"/>
      <dgm:constr type="w" for="ch" forName="linH" refType="w"/>
      <dgm:constr type="h" for="ch" forName="linH" refType="h"/>
      <dgm:constr type="ctrX" for="ch" forName="linH" refType="w" fact="0.5"/>
      <dgm:constr type="ctrY" for="ch" forName="linH" refType="h" fact="0.5"/>
      <dgm:constr type="userP" for="ch" forName="linH" refType="h" refFor="ch" refForName="dummy" fact="0.25"/>
      <dgm:constr type="userT" for="des" forName="parTx" refType="w" refFor="ch" refForName="dummy" fact="0.2"/>
    </dgm:constrLst>
    <dgm:ruleLst/>
    <dgm:layoutNode name="dummy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linH">
      <dgm:choose name="Name1">
        <dgm:if name="Name2" func="var" arg="dir" op="equ" val="norm">
          <dgm:alg type="lin">
            <dgm:param type="linDir" val="fromL"/>
            <dgm:param type="nodeVertAlign" val="t"/>
          </dgm:alg>
        </dgm:if>
        <dgm:else name="Name3">
          <dgm:alg type="lin">
            <dgm:param type="linDir" val="fromR"/>
            <dgm:param type="nodeVertAlign" val="t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primFontSz" for="des" forName="parTx" val="65"/>
        <dgm:constr type="primFontSz" for="des" forName="desTx" refType="primFontSz" refFor="des" refForName="parTx" op="equ"/>
        <dgm:constr type="h" for="des" forName="parTx" refType="primFontSz" refFor="des" refForName="parTx"/>
        <dgm:constr type="h" for="des" forName="desTx" refType="primFontSz" refFor="des" refForName="parTx" fact="0.5"/>
        <dgm:constr type="h" for="des" forName="parTx" op="equ"/>
        <dgm:constr type="h" for="des" forName="desTx" op="equ"/>
        <dgm:constr type="h" for="ch" forName="backgroundArrow" refType="primFontSz" refFor="des" refForName="parTx" fact="2"/>
        <dgm:constr type="h" for="ch" forName="backgroundArrow" refType="h" refFor="des" refForName="parTx" op="lte" fact="2"/>
        <dgm:constr type="h" for="ch" forName="backgroundArrow" refType="h" refFor="des" refForName="parTx" op="gte" fact="2"/>
        <dgm:constr type="h" for="des" forName="spVertical1" refType="primFontSz" refFor="des" refForName="parTx" fact="0.5"/>
        <dgm:constr type="h" for="des" forName="spVertical1" refType="h" refFor="des" refForName="parTx" op="lte" fact="0.5"/>
        <dgm:constr type="h" for="des" forName="spVertical1" refType="h" refFor="des" refForName="parTx" op="gte" fact="0.5"/>
        <dgm:constr type="h" for="des" forName="spVertical2" refType="primFontSz" refFor="des" refForName="parTx" fact="0.5"/>
        <dgm:constr type="h" for="des" forName="spVertical2" refType="h" refFor="des" refForName="parTx" op="lte" fact="0.5"/>
        <dgm:constr type="h" for="des" forName="spVertical2" refType="h" refFor="des" refForName="parTx" op="gte" fact="0.5"/>
        <dgm:constr type="h" for="des" forName="spVertical3" refType="primFontSz" refFor="des" refForName="parTx" fact="-0.4"/>
        <dgm:constr type="h" for="des" forName="spVertical3" refType="h" refFor="des" refForName="parTx" op="lte" fact="-0.4"/>
        <dgm:constr type="h" for="des" forName="spVertical3" refType="h" refFor="des" refForName="parTx" op="gte" fact="-0.4"/>
        <dgm:constr type="w" for="ch" forName="backgroundArrow" refType="w"/>
        <dgm:constr type="w" for="ch" forName="negArrow" refType="w" fact="-1"/>
        <dgm:constr type="w" for="ch" forName="linV" refType="w"/>
        <dgm:constr type="w" for="ch" forName="space" refType="w" refFor="ch" refForName="linV" fact="0.2"/>
        <dgm:constr type="w" for="ch" forName="padding1" refType="w" fact="0.08"/>
        <dgm:constr type="userP"/>
        <dgm:constr type="w" for="ch" forName="padding2" refType="userP"/>
      </dgm:constrLst>
      <dgm:ruleLst>
        <dgm:rule type="w" for="ch" forName="linV" val="0" fact="NaN" max="NaN"/>
        <dgm:rule type="primFontSz" for="des" forName="parTx" val="5" fact="NaN" max="NaN"/>
      </dgm:ruleLst>
      <dgm:layoutNode name="padding1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forEach name="Name4" axis="ch" ptType="node">
        <dgm:layoutNode name="linV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spVertical1" refType="w"/>
            <dgm:constr type="w" for="ch" forName="parTx" refType="w"/>
            <dgm:constr type="w" for="ch" forName="spVertical2" refType="w"/>
            <dgm:constr type="w" for="ch" forName="spVertical3" refType="w"/>
            <dgm:constr type="w" for="ch" forName="desTx" refType="w"/>
          </dgm:constrLst>
          <dgm:ruleLst/>
          <dgm:layoutNode name="spVertical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parTx" styleLbl="revTx">
            <dgm:varLst>
              <dgm:chMax val="0"/>
              <dgm:chPref val="0"/>
              <dgm:bulletEnabled val="1"/>
            </dgm:varLst>
            <dgm:choose name="Name5">
              <dgm:if name="Name6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">
                <dgm:alg type="tx">
                  <dgm:param type="parTxLTRAlign" val="ctr"/>
                  <dgm:param type="parTxRTLAlign" val="ct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hoose name="Name8">
              <dgm:if name="Name9" func="var" arg="dir" op="equ" val="norm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if>
              <dgm:else name="Name10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else>
            </dgm:choose>
            <dgm:ruleLst>
              <dgm:rule type="h" val="INF" fact="NaN" max="NaN"/>
            </dgm:ruleLst>
          </dgm:layoutNode>
          <dgm:layoutNode name="spVertical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pVertical3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choose name="Name11">
            <dgm:if name="Name12" axis="ch" ptType="node" func="cnt" op="gte" val="1">
              <dgm:layoutNode name="desTx" styleLbl="revTx">
                <dgm:varLst>
                  <dgm:bulletEnabled val="1"/>
                </dgm:varLst>
                <dgm:alg type="tx">
                  <dgm:param type="stBulletLvl" val="1"/>
                </dgm:alg>
                <dgm:shape xmlns:r="http://schemas.openxmlformats.org/officeDocument/2006/relationships" type="rect" r:blip="">
                  <dgm:adjLst/>
                </dgm:shape>
                <dgm:presOf axis="des" ptType="node"/>
                <dgm:constrLst>
                  <dgm:constr type="tMarg"/>
                  <dgm:constr type="bMarg"/>
                  <dgm:constr type="rMarg"/>
                  <dgm:constr type="lMarg"/>
                </dgm:constrLst>
                <dgm:ruleLst>
                  <dgm:rule type="h" val="INF" fact="NaN" max="NaN"/>
                </dgm:ruleLst>
              </dgm:layoutNode>
            </dgm:if>
            <dgm:else name="Name13"/>
          </dgm:choose>
        </dgm:layoutNod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  <dgm:layoutNode name="padding2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negArrow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backgroundArrow" styleLbl="node1">
        <dgm:alg type="sp"/>
        <dgm:choose name="Name15">
          <dgm:if name="Name16" func="var" arg="dir" op="equ" val="norm">
            <dgm:shape xmlns:r="http://schemas.openxmlformats.org/officeDocument/2006/relationships" type="rightArrow" r:blip="">
              <dgm:adjLst/>
            </dgm:shape>
          </dgm:if>
          <dgm:else name="Name17">
            <dgm:shape xmlns:r="http://schemas.openxmlformats.org/officeDocument/2006/relationships" type="leftArrow" r:blip="">
              <dgm:adjLst/>
            </dgm:shape>
          </dgm:else>
        </dgm:choose>
        <dgm:presOf/>
        <dgm:constrLst/>
        <dgm:ruleLst/>
      </dgm:layoutNode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5">
  <dgm:title val=""/>
  <dgm:desc val=""/>
  <dgm:catLst>
    <dgm:cat type="cycle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fact="-1"/>
          <dgm:constr type="diam" for="ch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2"/>
                <dgm:constr type="endPad" refType="connDist" fact="0.2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#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9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4500" cy="501650"/>
          </a:xfrm>
          <a:prstGeom prst="rect">
            <a:avLst/>
          </a:prstGeom>
        </p:spPr>
        <p:txBody>
          <a:bodyPr vert="horz" lIns="96616" tIns="48308" rIns="96616" bIns="48308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902075" y="0"/>
            <a:ext cx="2984500" cy="501650"/>
          </a:xfrm>
          <a:prstGeom prst="rect">
            <a:avLst/>
          </a:prstGeom>
        </p:spPr>
        <p:txBody>
          <a:bodyPr vert="horz" lIns="96616" tIns="48308" rIns="96616" bIns="48308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300" smtClean="0">
                <a:latin typeface="+mn-lt"/>
              </a:defRPr>
            </a:lvl1pPr>
          </a:lstStyle>
          <a:p>
            <a:pPr>
              <a:defRPr/>
            </a:pPr>
            <a:fld id="{BAB5ADE9-07B7-440A-B580-909A8E4941D7}" type="datetimeFigureOut">
              <a:rPr lang="ru-RU"/>
              <a:pPr>
                <a:defRPr/>
              </a:pPr>
              <a:t>12.11.2015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39800" y="750888"/>
            <a:ext cx="5008563" cy="37576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16" tIns="48308" rIns="96616" bIns="48308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8975" y="4759325"/>
            <a:ext cx="5510213" cy="4510088"/>
          </a:xfrm>
          <a:prstGeom prst="rect">
            <a:avLst/>
          </a:prstGeom>
        </p:spPr>
        <p:txBody>
          <a:bodyPr vert="horz" lIns="96616" tIns="48308" rIns="96616" bIns="48308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517063"/>
            <a:ext cx="2984500" cy="501650"/>
          </a:xfrm>
          <a:prstGeom prst="rect">
            <a:avLst/>
          </a:prstGeom>
        </p:spPr>
        <p:txBody>
          <a:bodyPr vert="horz" lIns="96616" tIns="48308" rIns="96616" bIns="48308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902075" y="9517063"/>
            <a:ext cx="2984500" cy="501650"/>
          </a:xfrm>
          <a:prstGeom prst="rect">
            <a:avLst/>
          </a:prstGeom>
        </p:spPr>
        <p:txBody>
          <a:bodyPr vert="horz" lIns="96616" tIns="48308" rIns="96616" bIns="48308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300" smtClean="0">
                <a:latin typeface="+mn-lt"/>
              </a:defRPr>
            </a:lvl1pPr>
          </a:lstStyle>
          <a:p>
            <a:pPr>
              <a:defRPr/>
            </a:pPr>
            <a:fld id="{5543B0A1-DDF3-4B47-A708-A758CDA6675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2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15363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51B555A4-C603-4CBA-9856-B0AA19DF18EE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4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18435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A0C256DF-A2A2-4866-A588-DA673BD27A01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3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602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25603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3D40B591-93CA-45AA-A99C-C211FFC9F29B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9</a:t>
            </a:fld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698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29699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BFA12537-C1AD-4B2F-BD7E-97E53322C079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12</a:t>
            </a:fld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770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32771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EF51C22B-0E71-41E0-BC10-6B9FD7ACBC10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14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lIns="45720" tIns="0" rIns="45720" bIns="0" anchor="b">
            <a:scene3d>
              <a:camera prst="orthographicFront"/>
              <a:lightRig rig="soft" dir="t">
                <a:rot lat="0" lon="0" rev="17220000"/>
              </a:lightRig>
            </a:scene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D45491-75C1-4C1A-BE8E-371EB4BB8106}" type="datetimeFigureOut">
              <a:rPr lang="ru-RU"/>
              <a:pPr>
                <a:defRPr/>
              </a:pPr>
              <a:t>12.11.2015</a:t>
            </a:fld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10BF53-AA64-4ADC-B14E-E8568B81817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81A6B3-C9D7-4EFA-80E3-F49FCEFB96FC}" type="datetimeFigureOut">
              <a:rPr lang="ru-RU"/>
              <a:pPr>
                <a:defRPr/>
              </a:pPr>
              <a:t>12.11.2015</a:t>
            </a:fld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8E5E6A-170C-43D3-8D5D-34C323BBE33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F1EDD1-0A9C-46A8-99D4-2AF63634D1E4}" type="datetimeFigureOut">
              <a:rPr lang="ru-RU"/>
              <a:pPr>
                <a:defRPr/>
              </a:pPr>
              <a:t>12.11.2015</a:t>
            </a:fld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2258C4-DD6A-42C2-9B5D-848C5E9CF41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5731BA-DD3E-456D-99EC-D65278727ECA}" type="datetimeFigureOut">
              <a:rPr lang="ru-RU"/>
              <a:pPr>
                <a:defRPr/>
              </a:pPr>
              <a:t>12.11.2015</a:t>
            </a:fld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DF384A-EEDA-496C-AF7A-522FE4C7DC3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C08F0C-51D5-4A01-826B-9A14AE2D644B}" type="datetimeFigureOut">
              <a:rPr lang="ru-RU"/>
              <a:pPr>
                <a:defRPr/>
              </a:pPr>
              <a:t>12.11.2015</a:t>
            </a:fld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697973-B2B8-4847-A8C4-691A0C76D35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DE8562-6F31-4A3C-B6A0-5991B854ACE4}" type="datetimeFigureOut">
              <a:rPr lang="ru-RU"/>
              <a:pPr>
                <a:defRPr/>
              </a:pPr>
              <a:t>12.11.2015</a:t>
            </a:fld>
            <a:endParaRPr lang="ru-RU"/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D8B800-B2C8-41D7-85CF-96B6D1D8B50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5D1061-4921-4D8A-BDAB-4B141DEFF24B}" type="datetimeFigureOut">
              <a:rPr lang="ru-RU"/>
              <a:pPr>
                <a:defRPr/>
              </a:pPr>
              <a:t>12.11.2015</a:t>
            </a:fld>
            <a:endParaRPr lang="ru-RU"/>
          </a:p>
        </p:txBody>
      </p:sp>
      <p:sp>
        <p:nvSpPr>
          <p:cNvPr id="8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7B5CBC-77E5-47E2-828D-055D5D79655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E2247A-0981-43BF-93A0-068913827014}" type="datetimeFigureOut">
              <a:rPr lang="ru-RU"/>
              <a:pPr>
                <a:defRPr/>
              </a:pPr>
              <a:t>12.11.2015</a:t>
            </a:fld>
            <a:endParaRPr lang="ru-RU"/>
          </a:p>
        </p:txBody>
      </p:sp>
      <p:sp>
        <p:nvSpPr>
          <p:cNvPr id="4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0B9578-ED1F-458C-9F22-13BF14C911C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EAA901-05CB-441E-B6DF-C1A96052BC7F}" type="datetimeFigureOut">
              <a:rPr lang="ru-RU"/>
              <a:pPr>
                <a:defRPr/>
              </a:pPr>
              <a:t>12.11.2015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4C3230-5F84-4394-86A3-B50E45C1E11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1279EC-1E17-432C-9288-96B5913DEB19}" type="datetimeFigureOut">
              <a:rPr lang="ru-RU"/>
              <a:pPr>
                <a:defRPr/>
              </a:pPr>
              <a:t>12.11.2015</a:t>
            </a:fld>
            <a:endParaRPr lang="ru-RU"/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5332BB-E4E5-4DFC-93F4-C95100F8E80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indent="0">
              <a:buNone/>
              <a:defRPr sz="320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rIns="45720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88284A-9C51-42DF-897F-0CEEC9A55732}" type="datetimeFigureOut">
              <a:rPr lang="ru-RU"/>
              <a:pPr>
                <a:defRPr/>
              </a:pPr>
              <a:t>12.11.2015</a:t>
            </a:fld>
            <a:endParaRPr lang="ru-RU"/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7FB228-02F2-4845-AA8C-B83926CC7DC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27" name="Текст 1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70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smtClean="0">
                <a:solidFill>
                  <a:schemeClr val="tx1">
                    <a:shade val="5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EFF18A27-AE80-4269-881B-7CC4B883CA48}" type="datetimeFigureOut">
              <a:rPr lang="ru-RU"/>
              <a:pPr>
                <a:defRPr/>
              </a:pPr>
              <a:t>12.11.2015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shade val="5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smtClean="0">
                <a:solidFill>
                  <a:schemeClr val="tx1">
                    <a:shade val="5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10E033CE-A223-478F-809E-CBE642C4ABB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0" r:id="rId2"/>
    <p:sldLayoutId id="2147483729" r:id="rId3"/>
    <p:sldLayoutId id="2147483728" r:id="rId4"/>
    <p:sldLayoutId id="2147483727" r:id="rId5"/>
    <p:sldLayoutId id="2147483726" r:id="rId6"/>
    <p:sldLayoutId id="2147483725" r:id="rId7"/>
    <p:sldLayoutId id="2147483724" r:id="rId8"/>
    <p:sldLayoutId id="2147483723" r:id="rId9"/>
    <p:sldLayoutId id="2147483722" r:id="rId10"/>
    <p:sldLayoutId id="2147483721" r:id="rId11"/>
  </p:sldLayoutIdLst>
  <p:transition spd="slow">
    <p:wipe/>
  </p:transition>
  <p:txStyles>
    <p:titleStyle>
      <a:lvl1pPr algn="ctr" rtl="0" fontAlgn="base">
        <a:spcBef>
          <a:spcPct val="0"/>
        </a:spcBef>
        <a:spcAft>
          <a:spcPct val="0"/>
        </a:spcAft>
        <a:defRPr sz="4100" b="1" kern="120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9pPr>
    </p:titleStyle>
    <p:bodyStyle>
      <a:lvl1pPr marL="547688" indent="-411163" algn="l" rtl="0" fontAlgn="base">
        <a:spcBef>
          <a:spcPct val="20000"/>
        </a:spcBef>
        <a:spcAft>
          <a:spcPct val="0"/>
        </a:spcAft>
        <a:buClr>
          <a:srgbClr val="000000"/>
        </a:buClr>
        <a:buSzPct val="65000"/>
        <a:buFont typeface="Wingdings 2" pitchFamily="18" charset="2"/>
        <a:buChar char="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363" indent="-282575" algn="l" rtl="0" fontAlgn="base"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 2" pitchFamily="18" charset="2"/>
        <a:buChar char="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475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95000"/>
        <a:buFont typeface="Wingdings" pitchFamily="2" charset="2"/>
        <a:buChar char="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2550" indent="-182563" algn="l" rtl="0" fontAlgn="base">
        <a:spcBef>
          <a:spcPct val="20000"/>
        </a:spcBef>
        <a:spcAft>
          <a:spcPct val="0"/>
        </a:spcAft>
        <a:buClr>
          <a:schemeClr val="tx1"/>
        </a:buClr>
        <a:buSzPct val="100000"/>
        <a:buFont typeface="Wingdings 3" pitchFamily="18" charset="2"/>
        <a:buChar char="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4638" indent="-182563" algn="l" rtl="0" fontAlgn="base">
        <a:spcBef>
          <a:spcPct val="20000"/>
        </a:spcBef>
        <a:spcAft>
          <a:spcPct val="0"/>
        </a:spcAft>
        <a:buClr>
          <a:schemeClr val="tx1"/>
        </a:buClr>
        <a:buFont typeface="Wingdings 2" pitchFamily="18" charset="2"/>
        <a:buChar char="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diagramLayout" Target="../diagrams/layout1.xml"/><Relationship Id="rId7" Type="http://schemas.openxmlformats.org/officeDocument/2006/relationships/image" Target="../media/image4.emf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jpeg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759075" y="5229225"/>
            <a:ext cx="6265863" cy="1368425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ru-RU" sz="2400" smtClean="0">
                <a:solidFill>
                  <a:srgbClr val="000099"/>
                </a:solidFill>
              </a:rPr>
              <a:t>Старший воспитатель МБДОУ  РК г.Керчи «Детский сад комбинированного вида «Ручеек» №11»</a:t>
            </a:r>
          </a:p>
          <a:p>
            <a:pPr>
              <a:lnSpc>
                <a:spcPct val="80000"/>
              </a:lnSpc>
            </a:pPr>
            <a:r>
              <a:rPr lang="ru-RU" sz="2400" smtClean="0">
                <a:solidFill>
                  <a:srgbClr val="000099"/>
                </a:solidFill>
              </a:rPr>
              <a:t>Казакова Гульнара Ибазеровна</a:t>
            </a:r>
          </a:p>
        </p:txBody>
      </p:sp>
      <p:sp>
        <p:nvSpPr>
          <p:cNvPr id="4" name="Овал 3"/>
          <p:cNvSpPr/>
          <p:nvPr/>
        </p:nvSpPr>
        <p:spPr>
          <a:xfrm>
            <a:off x="8027988" y="188913"/>
            <a:ext cx="914400" cy="9144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" name="Овал 4"/>
          <p:cNvSpPr/>
          <p:nvPr/>
        </p:nvSpPr>
        <p:spPr>
          <a:xfrm>
            <a:off x="8027988" y="1125538"/>
            <a:ext cx="914400" cy="914400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6" name="Овал 5"/>
          <p:cNvSpPr/>
          <p:nvPr/>
        </p:nvSpPr>
        <p:spPr>
          <a:xfrm>
            <a:off x="8027988" y="2060575"/>
            <a:ext cx="914400" cy="914400"/>
          </a:xfrm>
          <a:prstGeom prst="ellipse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17463" y="0"/>
            <a:ext cx="914400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>
            <a:off x="9144000" y="0"/>
            <a:ext cx="0" cy="685800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 flipH="1">
            <a:off x="0" y="6858000"/>
            <a:ext cx="914400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 flipV="1">
            <a:off x="0" y="0"/>
            <a:ext cx="0" cy="685800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0" y="0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/>
          <p:cNvCxnSpPr/>
          <p:nvPr/>
        </p:nvCxnSpPr>
        <p:spPr>
          <a:xfrm>
            <a:off x="0" y="0"/>
            <a:ext cx="91440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/>
          <p:cNvCxnSpPr/>
          <p:nvPr/>
        </p:nvCxnSpPr>
        <p:spPr>
          <a:xfrm>
            <a:off x="0" y="188913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/>
          <p:cNvCxnSpPr/>
          <p:nvPr/>
        </p:nvCxnSpPr>
        <p:spPr>
          <a:xfrm>
            <a:off x="0" y="0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единительная линия 30"/>
          <p:cNvCxnSpPr/>
          <p:nvPr/>
        </p:nvCxnSpPr>
        <p:spPr>
          <a:xfrm>
            <a:off x="9144000" y="188913"/>
            <a:ext cx="0" cy="66690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Прямая соединительная линия 36"/>
          <p:cNvCxnSpPr/>
          <p:nvPr/>
        </p:nvCxnSpPr>
        <p:spPr>
          <a:xfrm>
            <a:off x="0" y="6858000"/>
            <a:ext cx="39528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Прямая соединительная линия 38"/>
          <p:cNvCxnSpPr/>
          <p:nvPr/>
        </p:nvCxnSpPr>
        <p:spPr>
          <a:xfrm>
            <a:off x="9144000" y="6858000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Прямая соединительная линия 45"/>
          <p:cNvCxnSpPr/>
          <p:nvPr/>
        </p:nvCxnSpPr>
        <p:spPr>
          <a:xfrm>
            <a:off x="9144000" y="188913"/>
            <a:ext cx="0" cy="66690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8596" y="285728"/>
            <a:ext cx="8229600" cy="2668880"/>
          </a:xfrm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kern="0" cap="none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  <a:latin typeface="+mn-lt"/>
              </a:rPr>
              <a:t>«</a:t>
            </a:r>
            <a:r>
              <a:rPr lang="ru-RU" kern="0" cap="none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  <a:latin typeface="+mn-lt"/>
              </a:rPr>
              <a:t>Формирование </a:t>
            </a:r>
            <a:br>
              <a:rPr lang="ru-RU" kern="0" cap="none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  <a:latin typeface="+mn-lt"/>
              </a:rPr>
            </a:br>
            <a:r>
              <a:rPr lang="ru-RU" kern="0" cap="none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  <a:latin typeface="+mn-lt"/>
              </a:rPr>
              <a:t>основ безопасности  жизнедеятельности </a:t>
            </a:r>
            <a:br>
              <a:rPr lang="ru-RU" kern="0" cap="none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  <a:latin typeface="+mn-lt"/>
              </a:rPr>
            </a:br>
            <a:r>
              <a:rPr lang="ru-RU" kern="0" cap="none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  <a:latin typeface="+mn-lt"/>
              </a:rPr>
              <a:t>у детей дошкольного возраста» </a:t>
            </a:r>
            <a:endParaRPr lang="ru-RU" cap="none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/>
              <a:latin typeface="+mn-lt"/>
            </a:endParaRPr>
          </a:p>
        </p:txBody>
      </p:sp>
      <p:pic>
        <p:nvPicPr>
          <p:cNvPr id="14354" name="Picture 2" descr="http://www.coikonkurs.ru/images/%D0%9F%D1%80_%D0%BF%D1%80%D0%B0%D0%B2%D0%B8%D0%BB%D0%B0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3513" y="3690938"/>
            <a:ext cx="2754312" cy="2592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0"/>
            <a:ext cx="7992888" cy="836712"/>
          </a:xfrm>
        </p:spPr>
        <p:txBody>
          <a:bodyPr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3600" dirty="0" smtClean="0">
                <a:solidFill>
                  <a:srgbClr val="FF0000"/>
                </a:solidFill>
                <a:effectLst/>
                <a:latin typeface="+mn-lt"/>
              </a:rPr>
              <a:t>Ребёнок </a:t>
            </a:r>
            <a:r>
              <a:rPr lang="ru-RU" sz="3600" dirty="0">
                <a:solidFill>
                  <a:srgbClr val="FF0000"/>
                </a:solidFill>
                <a:effectLst/>
                <a:latin typeface="+mn-lt"/>
              </a:rPr>
              <a:t>и природа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14288" y="908050"/>
            <a:ext cx="9144000" cy="73025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>
            <a:off x="14288" y="981075"/>
            <a:ext cx="9144000" cy="71438"/>
          </a:xfrm>
          <a:prstGeom prst="line">
            <a:avLst/>
          </a:prstGeom>
          <a:ln w="762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>
            <a:off x="-28575" y="1069975"/>
            <a:ext cx="9144000" cy="71438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629" name="Picture 2" descr="C:\Users\Администратор\Desktop\новое\101_1769.JPG"/>
          <p:cNvPicPr>
            <a:picLocks noChangeAspect="1" noChangeArrowheads="1"/>
          </p:cNvPicPr>
          <p:nvPr/>
        </p:nvPicPr>
        <p:blipFill>
          <a:blip r:embed="rId2"/>
          <a:srcRect t="12070" b="5013"/>
          <a:stretch>
            <a:fillRect/>
          </a:stretch>
        </p:blipFill>
        <p:spPr bwMode="auto">
          <a:xfrm>
            <a:off x="500063" y="4071938"/>
            <a:ext cx="3902075" cy="2643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0" name="Picture 2" descr="C:\Users\Администратор\Desktop\Фото ДС\101_179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063" y="1214438"/>
            <a:ext cx="3902075" cy="278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1" name="Picture 3" descr="C:\Users\Администратор\Desktop\Фото ДС\101_1807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86313" y="1214438"/>
            <a:ext cx="3902075" cy="2782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2" name="Picture 2" descr="C:\Users\Администратор\Desktop\2015_03_10\101_1981.JPG"/>
          <p:cNvPicPr>
            <a:picLocks noChangeAspect="1" noChangeArrowheads="1"/>
          </p:cNvPicPr>
          <p:nvPr/>
        </p:nvPicPr>
        <p:blipFill>
          <a:blip r:embed="rId5"/>
          <a:srcRect t="7326"/>
          <a:stretch>
            <a:fillRect/>
          </a:stretch>
        </p:blipFill>
        <p:spPr bwMode="auto">
          <a:xfrm>
            <a:off x="4786313" y="4071938"/>
            <a:ext cx="3902075" cy="2640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188640"/>
            <a:ext cx="7992888" cy="854968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ru-RU" sz="4000" dirty="0" smtClean="0">
                <a:solidFill>
                  <a:srgbClr val="FF0000"/>
                </a:solidFill>
                <a:effectLst/>
                <a:latin typeface="+mn-lt"/>
              </a:rPr>
              <a:t>РЕБЁНОК И ДОРОГА </a:t>
            </a:r>
            <a:endParaRPr lang="ru-RU" sz="4000" dirty="0">
              <a:solidFill>
                <a:srgbClr val="FF0000"/>
              </a:solidFill>
              <a:effectLst/>
              <a:latin typeface="+mn-lt"/>
            </a:endParaRPr>
          </a:p>
        </p:txBody>
      </p:sp>
      <p:cxnSp>
        <p:nvCxnSpPr>
          <p:cNvPr id="30" name="Прямая соединительная линия 29"/>
          <p:cNvCxnSpPr/>
          <p:nvPr/>
        </p:nvCxnSpPr>
        <p:spPr>
          <a:xfrm>
            <a:off x="0" y="1052513"/>
            <a:ext cx="914400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единительная линия 34"/>
          <p:cNvCxnSpPr/>
          <p:nvPr/>
        </p:nvCxnSpPr>
        <p:spPr>
          <a:xfrm flipV="1">
            <a:off x="468313" y="1125538"/>
            <a:ext cx="0" cy="7143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Прямая соединительная линия 36"/>
          <p:cNvCxnSpPr/>
          <p:nvPr/>
        </p:nvCxnSpPr>
        <p:spPr>
          <a:xfrm>
            <a:off x="0" y="1125538"/>
            <a:ext cx="9144000" cy="0"/>
          </a:xfrm>
          <a:prstGeom prst="line">
            <a:avLst/>
          </a:prstGeom>
          <a:ln w="762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Прямая соединительная линия 38"/>
          <p:cNvCxnSpPr/>
          <p:nvPr/>
        </p:nvCxnSpPr>
        <p:spPr>
          <a:xfrm>
            <a:off x="0" y="1196975"/>
            <a:ext cx="9215438" cy="0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654" name="Picture 2"/>
          <p:cNvPicPr>
            <a:picLocks noChangeAspect="1" noChangeArrowheads="1"/>
          </p:cNvPicPr>
          <p:nvPr/>
        </p:nvPicPr>
        <p:blipFill>
          <a:blip r:embed="rId2"/>
          <a:srcRect r="8490"/>
          <a:stretch>
            <a:fillRect/>
          </a:stretch>
        </p:blipFill>
        <p:spPr bwMode="auto">
          <a:xfrm>
            <a:off x="4572000" y="1285875"/>
            <a:ext cx="3929063" cy="257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5" name="Picture 2" descr="C:\Users\Администратор\Desktop\Новая папка\101_166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75" y="3932238"/>
            <a:ext cx="3857625" cy="2782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6" name="Рисунок 10" descr="101_1765.JPG"/>
          <p:cNvPicPr>
            <a:picLocks noChangeAspect="1"/>
          </p:cNvPicPr>
          <p:nvPr/>
        </p:nvPicPr>
        <p:blipFill>
          <a:blip r:embed="rId4"/>
          <a:srcRect l="1785" t="11565" b="7545"/>
          <a:stretch>
            <a:fillRect/>
          </a:stretch>
        </p:blipFill>
        <p:spPr bwMode="auto">
          <a:xfrm>
            <a:off x="4572000" y="3929063"/>
            <a:ext cx="3929063" cy="2714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7" name="Picture 2" descr="C:\Users\Администратор\Desktop\Фото ДС\101_1785.JPG"/>
          <p:cNvPicPr>
            <a:picLocks noGrp="1" noChangeAspect="1" noChangeArrowheads="1"/>
          </p:cNvPicPr>
          <p:nvPr>
            <p:ph idx="1"/>
          </p:nvPr>
        </p:nvPicPr>
        <p:blipFill>
          <a:blip r:embed="rId5"/>
          <a:srcRect t="2702"/>
          <a:stretch>
            <a:fillRect/>
          </a:stretch>
        </p:blipFill>
        <p:spPr>
          <a:xfrm>
            <a:off x="214313" y="1285875"/>
            <a:ext cx="3786187" cy="2571750"/>
          </a:xfr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2800" dirty="0" smtClean="0">
                <a:solidFill>
                  <a:srgbClr val="FF0000"/>
                </a:solidFill>
                <a:effectLst/>
                <a:latin typeface="+mn-lt"/>
              </a:rPr>
              <a:t>РАЗВЛЕЧЕНИЕ «ЗНАТЬ ПРАВИЛА ДВИЖЕНИЯ – БОЛЬШОЕ ДОСТИЖЕНИЕ !»</a:t>
            </a:r>
            <a:endParaRPr lang="ru-RU" sz="2800" dirty="0">
              <a:solidFill>
                <a:srgbClr val="FF0000"/>
              </a:solidFill>
              <a:effectLst/>
              <a:latin typeface="+mn-lt"/>
            </a:endParaRP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 flipV="1">
            <a:off x="0" y="1125538"/>
            <a:ext cx="9144000" cy="7143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/>
        </p:nvCxnSpPr>
        <p:spPr>
          <a:xfrm flipV="1">
            <a:off x="0" y="1196975"/>
            <a:ext cx="9144000" cy="71438"/>
          </a:xfrm>
          <a:prstGeom prst="line">
            <a:avLst/>
          </a:prstGeom>
          <a:ln w="762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 flipV="1">
            <a:off x="0" y="1268413"/>
            <a:ext cx="9144000" cy="73025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677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357188" y="1428750"/>
            <a:ext cx="4035425" cy="2643188"/>
          </a:xfrm>
        </p:spPr>
      </p:pic>
      <p:pic>
        <p:nvPicPr>
          <p:cNvPr id="28678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9182100" y="-6858000"/>
            <a:ext cx="3967162" cy="2967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9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86313" y="1428750"/>
            <a:ext cx="4071937" cy="2643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80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-5929313" y="-2928938"/>
            <a:ext cx="3541713" cy="157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81" name="Picture 6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57188" y="4143375"/>
            <a:ext cx="4000500" cy="2500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82" name="Picture 7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786313" y="4143375"/>
            <a:ext cx="3941762" cy="2500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142852"/>
            <a:ext cx="8229600" cy="785834"/>
          </a:xfrm>
        </p:spPr>
        <p:txBody>
          <a:bodyPr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2400" dirty="0" smtClean="0">
                <a:solidFill>
                  <a:srgbClr val="FF0000"/>
                </a:solidFill>
                <a:effectLst/>
                <a:latin typeface="+mn-lt"/>
              </a:rPr>
              <a:t>ВЫСТАВКА ДЕТСКИХ РАБОТ «ДОРОГА И ДЕТИ</a:t>
            </a:r>
            <a:r>
              <a:rPr lang="ru-RU" sz="3600" dirty="0" smtClean="0">
                <a:solidFill>
                  <a:srgbClr val="FF0000"/>
                </a:solidFill>
                <a:effectLst/>
                <a:latin typeface="+mn-lt"/>
              </a:rPr>
              <a:t>»</a:t>
            </a:r>
            <a:endParaRPr lang="ru-RU" sz="3600" dirty="0">
              <a:solidFill>
                <a:srgbClr val="FF0000"/>
              </a:solidFill>
              <a:effectLst/>
              <a:latin typeface="+mn-lt"/>
            </a:endParaRPr>
          </a:p>
        </p:txBody>
      </p:sp>
      <p:pic>
        <p:nvPicPr>
          <p:cNvPr id="30722" name="Рисунок 42" descr="Описание: F:\ПДД\IMGP0042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t="2869"/>
          <a:stretch>
            <a:fillRect/>
          </a:stretch>
        </p:blipFill>
        <p:spPr>
          <a:xfrm>
            <a:off x="571500" y="1571625"/>
            <a:ext cx="3317875" cy="2413000"/>
          </a:xfrm>
        </p:spPr>
      </p:pic>
      <p:pic>
        <p:nvPicPr>
          <p:cNvPr id="30723" name="Рисунок 40" descr="Описание: F:\ПДД\IMGP004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72063" y="1643063"/>
            <a:ext cx="3313112" cy="2411412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</p:spPr>
      </p:pic>
      <p:pic>
        <p:nvPicPr>
          <p:cNvPr id="30724" name="Рисунок 41" descr="Описание: F:\ПДД\IMGP0041.JPG"/>
          <p:cNvPicPr>
            <a:picLocks noChangeAspect="1" noChangeArrowheads="1"/>
          </p:cNvPicPr>
          <p:nvPr/>
        </p:nvPicPr>
        <p:blipFill>
          <a:blip r:embed="rId4"/>
          <a:srcRect t="3030"/>
          <a:stretch>
            <a:fillRect/>
          </a:stretch>
        </p:blipFill>
        <p:spPr bwMode="auto">
          <a:xfrm>
            <a:off x="539750" y="4292600"/>
            <a:ext cx="3384550" cy="2381250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</p:spPr>
      </p:pic>
      <p:pic>
        <p:nvPicPr>
          <p:cNvPr id="30725" name="Рисунок 39" descr="Описание: F:\ПДД\IMGP0039.JPG"/>
          <p:cNvPicPr>
            <a:picLocks noChangeAspect="1" noChangeArrowheads="1"/>
          </p:cNvPicPr>
          <p:nvPr/>
        </p:nvPicPr>
        <p:blipFill>
          <a:blip r:embed="rId5"/>
          <a:srcRect b="2501"/>
          <a:stretch>
            <a:fillRect/>
          </a:stretch>
        </p:blipFill>
        <p:spPr bwMode="auto">
          <a:xfrm>
            <a:off x="5076825" y="4365625"/>
            <a:ext cx="3351213" cy="2247900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</p:spPr>
      </p:pic>
      <p:cxnSp>
        <p:nvCxnSpPr>
          <p:cNvPr id="12" name="Прямая соединительная линия 11"/>
          <p:cNvCxnSpPr/>
          <p:nvPr/>
        </p:nvCxnSpPr>
        <p:spPr>
          <a:xfrm>
            <a:off x="0" y="1125538"/>
            <a:ext cx="914400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 flipV="1">
            <a:off x="539750" y="1052513"/>
            <a:ext cx="8280400" cy="14446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>
          <a:xfrm>
            <a:off x="0" y="1196975"/>
            <a:ext cx="9144000" cy="0"/>
          </a:xfrm>
          <a:prstGeom prst="line">
            <a:avLst/>
          </a:prstGeom>
          <a:ln w="762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/>
          <p:cNvCxnSpPr/>
          <p:nvPr/>
        </p:nvCxnSpPr>
        <p:spPr>
          <a:xfrm flipV="1">
            <a:off x="971550" y="1196975"/>
            <a:ext cx="71438" cy="7143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/>
          <p:nvPr/>
        </p:nvCxnSpPr>
        <p:spPr>
          <a:xfrm>
            <a:off x="0" y="1268413"/>
            <a:ext cx="9144000" cy="0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-142900"/>
            <a:ext cx="8229600" cy="974474"/>
          </a:xfrm>
        </p:spPr>
        <p:txBody>
          <a:bodyPr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4400" dirty="0" smtClean="0">
                <a:solidFill>
                  <a:srgbClr val="FF0000"/>
                </a:solidFill>
                <a:effectLst/>
                <a:latin typeface="+mn-lt"/>
              </a:rPr>
              <a:t>Ребёнок дома</a:t>
            </a:r>
            <a:endParaRPr lang="ru-RU" sz="4400" dirty="0">
              <a:solidFill>
                <a:srgbClr val="FF0000"/>
              </a:solidFill>
              <a:effectLst/>
              <a:latin typeface="+mn-lt"/>
            </a:endParaRP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0" y="928688"/>
            <a:ext cx="914400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>
            <a:off x="0" y="857250"/>
            <a:ext cx="9144000" cy="0"/>
          </a:xfrm>
          <a:prstGeom prst="line">
            <a:avLst/>
          </a:prstGeom>
          <a:ln w="762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0" y="1000125"/>
            <a:ext cx="9215438" cy="0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74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3438" y="1143000"/>
            <a:ext cx="4143375" cy="257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0" name="Рисунок 13" descr="101_1768.JPG"/>
          <p:cNvPicPr>
            <a:picLocks noChangeAspect="1"/>
          </p:cNvPicPr>
          <p:nvPr/>
        </p:nvPicPr>
        <p:blipFill>
          <a:blip r:embed="rId4"/>
          <a:srcRect l="1831" t="8102" r="4784"/>
          <a:stretch>
            <a:fillRect/>
          </a:stretch>
        </p:blipFill>
        <p:spPr bwMode="auto">
          <a:xfrm>
            <a:off x="4643438" y="3857625"/>
            <a:ext cx="4297362" cy="300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1" name="Picture 2" descr="C:\Users\Администратор\Desktop\Фото ДС\101_1845.JPG"/>
          <p:cNvPicPr>
            <a:picLocks noGrp="1" noChangeAspect="1" noChangeArrowheads="1"/>
          </p:cNvPicPr>
          <p:nvPr>
            <p:ph idx="1"/>
          </p:nvPr>
        </p:nvPicPr>
        <p:blipFill>
          <a:blip r:embed="rId5"/>
          <a:srcRect l="9090" t="3471" b="2777"/>
          <a:stretch>
            <a:fillRect/>
          </a:stretch>
        </p:blipFill>
        <p:spPr>
          <a:xfrm>
            <a:off x="214313" y="1143000"/>
            <a:ext cx="4071937" cy="2643188"/>
          </a:xfrm>
        </p:spPr>
      </p:pic>
      <p:pic>
        <p:nvPicPr>
          <p:cNvPr id="31752" name="Picture 2" descr="C:\Users\Администратор\Desktop\2015_03_10\101_1997.JPG"/>
          <p:cNvPicPr>
            <a:picLocks noChangeAspect="1" noChangeArrowheads="1"/>
          </p:cNvPicPr>
          <p:nvPr/>
        </p:nvPicPr>
        <p:blipFill>
          <a:blip r:embed="rId6"/>
          <a:srcRect t="2441" b="-108"/>
          <a:stretch>
            <a:fillRect/>
          </a:stretch>
        </p:blipFill>
        <p:spPr bwMode="auto">
          <a:xfrm>
            <a:off x="285750" y="3929063"/>
            <a:ext cx="3998913" cy="2928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72" y="0"/>
            <a:ext cx="7992888" cy="838446"/>
          </a:xfrm>
        </p:spPr>
        <p:txBody>
          <a:bodyPr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2900" dirty="0" smtClean="0">
                <a:solidFill>
                  <a:srgbClr val="FF0000"/>
                </a:solidFill>
                <a:effectLst/>
                <a:latin typeface="+mn-lt"/>
              </a:rPr>
              <a:t> Праздничный концерт</a:t>
            </a:r>
            <a:br>
              <a:rPr lang="ru-RU" sz="2900" dirty="0" smtClean="0">
                <a:solidFill>
                  <a:srgbClr val="FF0000"/>
                </a:solidFill>
                <a:effectLst/>
                <a:latin typeface="+mn-lt"/>
              </a:rPr>
            </a:br>
            <a:r>
              <a:rPr lang="ru-RU" sz="2900" dirty="0" smtClean="0">
                <a:solidFill>
                  <a:srgbClr val="FF0000"/>
                </a:solidFill>
                <a:effectLst/>
                <a:latin typeface="+mn-lt"/>
              </a:rPr>
              <a:t> «День пожарной охраны России»</a:t>
            </a:r>
            <a:endParaRPr lang="ru-RU" sz="2900" dirty="0">
              <a:solidFill>
                <a:srgbClr val="FF0000"/>
              </a:solidFill>
              <a:effectLst/>
              <a:latin typeface="+mn-lt"/>
            </a:endParaRP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-42863" y="836613"/>
            <a:ext cx="9144001" cy="7143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>
            <a:off x="-42863" y="927100"/>
            <a:ext cx="9144001" cy="71438"/>
          </a:xfrm>
          <a:prstGeom prst="line">
            <a:avLst/>
          </a:prstGeom>
          <a:ln w="762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>
            <a:off x="-17463" y="987425"/>
            <a:ext cx="9144001" cy="73025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3797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457200" y="3929063"/>
            <a:ext cx="3757613" cy="2325687"/>
          </a:xfrm>
        </p:spPr>
      </p:pic>
      <p:pic>
        <p:nvPicPr>
          <p:cNvPr id="33798" name="Picture 3"/>
          <p:cNvPicPr>
            <a:picLocks noChangeAspect="1" noChangeArrowheads="1"/>
          </p:cNvPicPr>
          <p:nvPr/>
        </p:nvPicPr>
        <p:blipFill>
          <a:blip r:embed="rId3"/>
          <a:srcRect t="8571"/>
          <a:stretch>
            <a:fillRect/>
          </a:stretch>
        </p:blipFill>
        <p:spPr bwMode="auto">
          <a:xfrm>
            <a:off x="500063" y="1285875"/>
            <a:ext cx="3700462" cy="2500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9" name="Picture 2" descr="D:\гуля\Пожарники\Безымцуепянный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0" y="1285875"/>
            <a:ext cx="3929063" cy="2500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00" name="Picture 3" descr="D:\гуля\Пожарники\Безымяцукнный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72000" y="3929063"/>
            <a:ext cx="3929063" cy="2357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142852"/>
            <a:ext cx="8572560" cy="571504"/>
          </a:xfrm>
        </p:spPr>
        <p:txBody>
          <a:bodyPr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4000" dirty="0" smtClean="0">
                <a:solidFill>
                  <a:srgbClr val="FF0000"/>
                </a:solidFill>
                <a:effectLst/>
              </a:rPr>
              <a:t>Экскурсии в пожарную часть</a:t>
            </a:r>
            <a:endParaRPr lang="ru-RU" sz="4000" dirty="0">
              <a:solidFill>
                <a:srgbClr val="FF0000"/>
              </a:solidFill>
              <a:effectLst/>
            </a:endParaRPr>
          </a:p>
        </p:txBody>
      </p:sp>
      <p:cxnSp>
        <p:nvCxnSpPr>
          <p:cNvPr id="3" name="Прямая соединительная линия 2"/>
          <p:cNvCxnSpPr/>
          <p:nvPr/>
        </p:nvCxnSpPr>
        <p:spPr>
          <a:xfrm>
            <a:off x="0" y="857250"/>
            <a:ext cx="914400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Прямая соединительная линия 3"/>
          <p:cNvCxnSpPr/>
          <p:nvPr/>
        </p:nvCxnSpPr>
        <p:spPr>
          <a:xfrm>
            <a:off x="0" y="928688"/>
            <a:ext cx="9144000" cy="0"/>
          </a:xfrm>
          <a:prstGeom prst="line">
            <a:avLst/>
          </a:prstGeom>
          <a:ln w="762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Прямая соединительная линия 4"/>
          <p:cNvCxnSpPr/>
          <p:nvPr/>
        </p:nvCxnSpPr>
        <p:spPr>
          <a:xfrm>
            <a:off x="0" y="1000125"/>
            <a:ext cx="9144000" cy="0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4821" name="Picture 2" descr="C:\Users\Администратор\Desktop\2015_02_22\IMG.jpg"/>
          <p:cNvPicPr>
            <a:picLocks noChangeAspect="1" noChangeArrowheads="1"/>
          </p:cNvPicPr>
          <p:nvPr/>
        </p:nvPicPr>
        <p:blipFill>
          <a:blip r:embed="rId2"/>
          <a:srcRect l="4945" t="7372" r="4807" b="4176"/>
          <a:stretch>
            <a:fillRect/>
          </a:stretch>
        </p:blipFill>
        <p:spPr bwMode="auto">
          <a:xfrm>
            <a:off x="285750" y="1071563"/>
            <a:ext cx="4357688" cy="300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2" name="Picture 2" descr="C:\Users\Администратор\Desktop\2015_02_28\IMG.jpg"/>
          <p:cNvPicPr>
            <a:picLocks noChangeAspect="1" noChangeArrowheads="1"/>
          </p:cNvPicPr>
          <p:nvPr/>
        </p:nvPicPr>
        <p:blipFill>
          <a:blip r:embed="rId3"/>
          <a:srcRect l="7375" t="4108" r="21231"/>
          <a:stretch>
            <a:fillRect/>
          </a:stretch>
        </p:blipFill>
        <p:spPr bwMode="auto">
          <a:xfrm>
            <a:off x="1042988" y="4221163"/>
            <a:ext cx="2665412" cy="238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3" name="Рисунок 7" descr="http://dg52.mycdn.me/getImage?photoId=770505707148&amp;photoType=3"/>
          <p:cNvPicPr>
            <a:picLocks noChangeAspect="1" noChangeArrowheads="1"/>
          </p:cNvPicPr>
          <p:nvPr/>
        </p:nvPicPr>
        <p:blipFill>
          <a:blip r:embed="rId4"/>
          <a:srcRect b="4878"/>
          <a:stretch>
            <a:fillRect/>
          </a:stretch>
        </p:blipFill>
        <p:spPr bwMode="auto">
          <a:xfrm>
            <a:off x="5795963" y="4292600"/>
            <a:ext cx="2562225" cy="2490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4" name="Picture 2" descr="C:\Users\Администратор\Desktop\2015_03_10\IMG.jpg"/>
          <p:cNvPicPr>
            <a:picLocks noChangeAspect="1" noChangeArrowheads="1"/>
          </p:cNvPicPr>
          <p:nvPr/>
        </p:nvPicPr>
        <p:blipFill>
          <a:blip r:embed="rId5"/>
          <a:srcRect t="2499"/>
          <a:stretch>
            <a:fillRect/>
          </a:stretch>
        </p:blipFill>
        <p:spPr bwMode="auto">
          <a:xfrm>
            <a:off x="4786313" y="1071563"/>
            <a:ext cx="4000500" cy="2862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85918" y="0"/>
            <a:ext cx="5072098" cy="1643074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ru-RU" sz="4000" dirty="0" smtClean="0">
                <a:solidFill>
                  <a:srgbClr val="FF0000"/>
                </a:solidFill>
                <a:effectLst/>
                <a:latin typeface="+mn-lt"/>
              </a:rPr>
              <a:t>Информационные материалы</a:t>
            </a:r>
            <a:endParaRPr lang="ru-RU" sz="4000" dirty="0">
              <a:solidFill>
                <a:srgbClr val="FF0000"/>
              </a:solidFill>
              <a:effectLst/>
              <a:latin typeface="+mn-lt"/>
            </a:endParaRPr>
          </a:p>
        </p:txBody>
      </p:sp>
      <p:pic>
        <p:nvPicPr>
          <p:cNvPr id="35842" name="Рисунок 2" descr="Детский сад 97 - Азбука безопасности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14875" y="4214813"/>
            <a:ext cx="3929063" cy="2643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0" y="1412875"/>
            <a:ext cx="914400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>
            <a:off x="0" y="1500188"/>
            <a:ext cx="9144000" cy="0"/>
          </a:xfrm>
          <a:prstGeom prst="line">
            <a:avLst/>
          </a:prstGeom>
          <a:ln w="762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>
            <a:off x="0" y="1571625"/>
            <a:ext cx="9144000" cy="0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5846" name="Picture 2" descr="C:\Users\Администратор\Desktop\Фото ДС\101_1815.JPG"/>
          <p:cNvPicPr>
            <a:picLocks noChangeAspect="1" noChangeArrowheads="1"/>
          </p:cNvPicPr>
          <p:nvPr/>
        </p:nvPicPr>
        <p:blipFill>
          <a:blip r:embed="rId3"/>
          <a:srcRect t="4883" r="4800" b="4774"/>
          <a:stretch>
            <a:fillRect/>
          </a:stretch>
        </p:blipFill>
        <p:spPr bwMode="auto">
          <a:xfrm>
            <a:off x="142875" y="1643063"/>
            <a:ext cx="3929063" cy="2500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7" name="Picture 3" descr="C:\Users\Администратор\Desktop\Фото ДС\101_1826.JPG"/>
          <p:cNvPicPr>
            <a:picLocks noChangeAspect="1" noChangeArrowheads="1"/>
          </p:cNvPicPr>
          <p:nvPr/>
        </p:nvPicPr>
        <p:blipFill>
          <a:blip r:embed="rId4"/>
          <a:srcRect l="1653" t="2499" b="5000"/>
          <a:stretch>
            <a:fillRect/>
          </a:stretch>
        </p:blipFill>
        <p:spPr bwMode="auto">
          <a:xfrm>
            <a:off x="4714875" y="1643063"/>
            <a:ext cx="3929063" cy="2500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8" name="Picture 3" descr="C:\Users\Администратор\Desktop\новое\101_1772.JPG"/>
          <p:cNvPicPr>
            <a:picLocks noChangeAspect="1" noChangeArrowheads="1"/>
          </p:cNvPicPr>
          <p:nvPr/>
        </p:nvPicPr>
        <p:blipFill>
          <a:blip r:embed="rId5"/>
          <a:srcRect t="9767"/>
          <a:stretch>
            <a:fillRect/>
          </a:stretch>
        </p:blipFill>
        <p:spPr bwMode="auto">
          <a:xfrm>
            <a:off x="142875" y="4217988"/>
            <a:ext cx="3902075" cy="2640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0"/>
            <a:ext cx="8229600" cy="1143000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ru-RU" sz="3600" dirty="0" smtClean="0">
                <a:solidFill>
                  <a:srgbClr val="FF0000"/>
                </a:solidFill>
                <a:effectLst/>
                <a:latin typeface="+mn-lt"/>
              </a:rPr>
              <a:t>ФОРМЫ РАБОТЫ С РОДИТЕЛЯМИ</a:t>
            </a:r>
            <a:endParaRPr lang="ru-RU" sz="3600" dirty="0">
              <a:solidFill>
                <a:srgbClr val="FF0000"/>
              </a:solidFill>
              <a:effectLst/>
              <a:latin typeface="+mn-lt"/>
            </a:endParaRPr>
          </a:p>
        </p:txBody>
      </p:sp>
      <p:sp>
        <p:nvSpPr>
          <p:cNvPr id="36866" name="Picture 69" descr="tn00308_"/>
          <p:cNvSpPr>
            <a:spLocks noChangeAspect="1" noChangeArrowheads="1"/>
          </p:cNvSpPr>
          <p:nvPr/>
        </p:nvSpPr>
        <p:spPr bwMode="auto">
          <a:xfrm>
            <a:off x="3630613" y="2314575"/>
            <a:ext cx="2859087" cy="312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Times New Roman" pitchFamily="18" charset="0"/>
            </a:endParaRPr>
          </a:p>
        </p:txBody>
      </p:sp>
      <p:sp>
        <p:nvSpPr>
          <p:cNvPr id="36867" name="Rectangle 18"/>
          <p:cNvSpPr>
            <a:spLocks noChangeArrowheads="1"/>
          </p:cNvSpPr>
          <p:nvPr/>
        </p:nvSpPr>
        <p:spPr bwMode="auto">
          <a:xfrm>
            <a:off x="250825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ru-RU" sz="1000">
                <a:cs typeface="Times New Roman" pitchFamily="18" charset="0"/>
              </a:rPr>
              <a:t>	</a:t>
            </a:r>
            <a:endParaRPr lang="ru-RU"/>
          </a:p>
        </p:txBody>
      </p:sp>
      <p:graphicFrame>
        <p:nvGraphicFramePr>
          <p:cNvPr id="7" name="Схема 6"/>
          <p:cNvGraphicFramePr/>
          <p:nvPr/>
        </p:nvGraphicFramePr>
        <p:xfrm>
          <a:off x="571472" y="1106468"/>
          <a:ext cx="7967238" cy="57515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143000"/>
          </a:xfrm>
        </p:spPr>
        <p:txBody>
          <a:bodyPr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3600" dirty="0" smtClean="0">
                <a:solidFill>
                  <a:srgbClr val="FF0000"/>
                </a:solidFill>
                <a:effectLst/>
                <a:latin typeface="+mn-lt"/>
              </a:rPr>
              <a:t>СРАВНИТЕЛЬНЫЕ РЕЗУЛЬТАТЫ ДИАГНОСТИКИ</a:t>
            </a:r>
            <a:endParaRPr lang="ru-RU" sz="3600" dirty="0">
              <a:solidFill>
                <a:srgbClr val="FF0000"/>
              </a:solidFill>
              <a:effectLst/>
              <a:latin typeface="+mn-lt"/>
            </a:endParaRP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 flipV="1">
            <a:off x="0" y="1476375"/>
            <a:ext cx="9144000" cy="7938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>
            <a:off x="0" y="1557338"/>
            <a:ext cx="9144000" cy="0"/>
          </a:xfrm>
          <a:prstGeom prst="line">
            <a:avLst/>
          </a:prstGeom>
          <a:ln w="762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/>
        </p:nvCxnSpPr>
        <p:spPr>
          <a:xfrm>
            <a:off x="0" y="1628775"/>
            <a:ext cx="9144000" cy="0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37893" name="Содержимое 12"/>
          <p:cNvGraphicFramePr>
            <a:graphicFrameLocks noGrp="1"/>
          </p:cNvGraphicFramePr>
          <p:nvPr>
            <p:ph idx="1"/>
          </p:nvPr>
        </p:nvGraphicFramePr>
        <p:xfrm>
          <a:off x="457200" y="1844675"/>
          <a:ext cx="8229600" cy="5013325"/>
        </p:xfrm>
        <a:graphic>
          <a:graphicData uri="http://schemas.openxmlformats.org/presentationml/2006/ole">
            <p:oleObj spid="_x0000_s37893" r:id="rId3" imgW="8230313" imgH="5011346" progId="Excel.Chart.8">
              <p:embed/>
            </p:oleObj>
          </a:graphicData>
        </a:graphic>
      </p:graphicFrame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0"/>
            <a:ext cx="8229600" cy="989034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ru-RU" sz="4800" dirty="0" smtClean="0">
                <a:solidFill>
                  <a:srgbClr val="FF0000"/>
                </a:solidFill>
                <a:effectLst/>
              </a:rPr>
              <a:t>ЦЕЛЬ</a:t>
            </a:r>
            <a:r>
              <a:rPr lang="en-US" sz="4800" dirty="0" smtClean="0">
                <a:solidFill>
                  <a:srgbClr val="FF0000"/>
                </a:solidFill>
                <a:effectLst/>
              </a:rPr>
              <a:t>:</a:t>
            </a:r>
            <a:endParaRPr lang="ru-RU" sz="4800" dirty="0">
              <a:solidFill>
                <a:srgbClr val="FF0000"/>
              </a:solidFill>
              <a:effectLst/>
            </a:endParaRPr>
          </a:p>
        </p:txBody>
      </p:sp>
      <p:graphicFrame>
        <p:nvGraphicFramePr>
          <p:cNvPr id="4" name="Содержимое 5"/>
          <p:cNvGraphicFramePr>
            <a:graphicFrameLocks noGrp="1"/>
          </p:cNvGraphicFramePr>
          <p:nvPr>
            <p:ph idx="1"/>
          </p:nvPr>
        </p:nvGraphicFramePr>
        <p:xfrm>
          <a:off x="323528" y="0"/>
          <a:ext cx="8034686" cy="63087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cxnSp>
        <p:nvCxnSpPr>
          <p:cNvPr id="23" name="Прямая соединительная линия 22"/>
          <p:cNvCxnSpPr/>
          <p:nvPr/>
        </p:nvCxnSpPr>
        <p:spPr>
          <a:xfrm>
            <a:off x="0" y="1268413"/>
            <a:ext cx="9144000" cy="73025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/>
          <p:cNvCxnSpPr/>
          <p:nvPr/>
        </p:nvCxnSpPr>
        <p:spPr>
          <a:xfrm>
            <a:off x="0" y="1196975"/>
            <a:ext cx="9144000" cy="71438"/>
          </a:xfrm>
          <a:prstGeom prst="line">
            <a:avLst/>
          </a:prstGeom>
          <a:ln w="762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единительная линия 24"/>
          <p:cNvCxnSpPr/>
          <p:nvPr/>
        </p:nvCxnSpPr>
        <p:spPr>
          <a:xfrm>
            <a:off x="0" y="1125538"/>
            <a:ext cx="9144000" cy="7143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390" name="Picture 2" descr="http://nashenahabino.ru/gazeta/wp-content/uploads/2013/09/bezopasnost.jpg"/>
          <p:cNvPicPr>
            <a:picLocks noChangeAspect="1" noChangeArrowheads="1"/>
          </p:cNvPicPr>
          <p:nvPr/>
        </p:nvPicPr>
        <p:blipFill>
          <a:blip r:embed="rId6"/>
          <a:srcRect l="2940" t="6250"/>
          <a:stretch>
            <a:fillRect/>
          </a:stretch>
        </p:blipFill>
        <p:spPr bwMode="auto">
          <a:xfrm>
            <a:off x="6643688" y="4429125"/>
            <a:ext cx="2357437" cy="214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91" name="AutoShape 4" descr="data:image/jpeg;base64,/9j/4AAQSkZJRgABAQAAAQABAAD/2wCEAAkGBxQTEhUSEhIVFBUUFhYVGBQUFxYSFxUWFBUXFxgUFRQYHCggGBolHBUXITEhJSorLi4uGB80ODMsNygtLisBCgoKDg0OGxAQGywkHyQsLCwsLC8sLCwsLCwsLCwsLCwsLCwsLCwsLCwsLCwsLCwsLCwsLCwsLCwsLCwsLCwsLP/AABEIAMIA1QMBEQACEQEDEQH/xAAcAAABBQEBAQAAAAAAAAAAAAAAAQMEBQYCBwj/xABFEAACAQMBBQUEBwUFBwUAAAABAgMABBEhBQYSMUETIlFhcQcygZEUI0JSocHRYnKCsfBDkqK08SQzNFNkdOEVRFRjwv/EABsBAQACAwEBAAAAAAAAAAAAAAADBAECBQYH/8QAMhEAAgIBAwMDAwMCBgMAAAAAAAECAxEEEiEFEzEiQVEycYEGFGEjMxVSkbHB8BZCQ//aAAwDAQACEQMRAD8A9xoAoAoCLtK9SCKSaQ8KRozsfBVBJ/lQGYsYLy+jW4a5eyjccUcMCxtLwH3WmlkDAsRg8KqMeJoCZaXU9tcR21xL28c/EIZyqpIHReIxShdHJUMwYAe6QRyoDSCgFoAoAoAoAoAoAoAoAoAoAoAoAoAoAoAoAoAoAoAoAoAoAoDM+0qLi2Xej/p5D/dHF+VAXGxXzbwnxijPzQUBW7yIDPYEjUXRI8v9mnB/AmgL8UAtAFAFAFAFAFAFAFAFAFAFAFAFAFAFAFAFAFAFAFAFAFAFAVO9kXHY3afet5x84mFAVu6di72ttILqbhaGI9n9UVHcGgJTix8aAk7wjE9gP+pb/LT0BfigCgCgCgCgCgCgCgCgCgCgCgCgCgCgCgCgCgCgCgCgCgCgCgGriPiVl+8pHzBFAUHs3fOy7In/AOPH+C4oB3eP/iLD/uX/AMtPQF8KAWgCgCgCgCgCgCgCgCgCgCgCgCgCgCgCgCgCgCgCgCgCgI1/exwxtLK4REGWZtABQFCm/FtlRILiBWIAkuLeaCIknABkdQoz5mgGNxdm4tYuGaVRH2kfZhgU+rkZRoVJHLoaAnbw/wDEWH/cP/lpqAvxQC0AUAUAUBxLMqjLMFHiSAPmaYMNpeRUcEZBBB5Eag0awE0/B1QyFAFAFAFAFAFAFAFAFAFAFAFAFAFAZ+/3gftWgtLZrl4x32LiGGNiMhGlIJL4wcKpxkZxkZAz+2d4w1xZQXUL2zfSVJSXDxy/VuI2ilXuviTg0OGB4TjlQHWxthjaELXsk08b3eSoR+4tvyijaFwUYFRk5BOXbBGlAO7F2dfbMhW3iijvYIyxXgb6POAxLY4Gyj88DVdKAZ21vjbubcMHt547qA9jcoYX4XfspCme64CyNqpIoDfBqAWgCgCgCgKDe7Yr3MaqjAFWzhuTaVPp7owlmSKOv0ktRDEXglbuWHYQrEW4yuckcskk4HlWt098t2CTSUqqtQzllrURaCgCgCgCgEoBaAKATNALQBQBQBQBQEO+2pDDjtpoouI4HaOsfEfAcRGaAqd2pwJLmBj9YsrTgnH1kU5ykikcwMFP4PMUAu/G7gv7SSDPC/vxPqCkqaowI5a6fGgIvs52us1nHFjgmtlWCaE6NE6DhwV8DjIPI0BqsUAxe2UcqlJY1kU81dQw+RoDK7V2EbGNrjZ/GOx77WvG7xSxKO/FHGSRG3CCV4ca458qA1dldrLGkqHKyKHU+IYZH86AfoBueUIpZjgKCST0A61lJt4RiUlFZZA2Vt2G4LCJsleYIIOPHHhW9lM6/qIKNVXc2ovwWNRE+MlDsrZ8VrMw7Ul7hiVRv2cscY58+dTzsc4+OEVKaY0zfq5kX+ahLgE1hvCywVt5tyKM4LcTfdTvH8KpX9R09P1SLNelss8LBXS7ysfch+Ltj8BXHu/UUF9ES1Hp3+Z/6DDbdnP/ACx/Cx/maqP9RXf5US/safliLtuf/wCs/wAJ/I1r/wCRXfCM/sKvlj8e8Ug96JT+6Sv4H9as1fqJv64kcunx/wDWRxtXfKOKItwNx8lQ6ZP73hXUq6vTZHMfJrT0uyyeM8fJQ7J3xv5mJjtklUcwoKY9HLYz86zVrbpviOUXL+m6WqPrm0zY7H20s+VKtHIvvRSDhZfPB5jzFX4WqS/k491DrfDyvktBUxALQBQBQGM3S2dBObuaaJJJzdTxydookZEjcrFGA3ur2fAwHXjz1oCh3r2W2yriDaNqpNrG3BPCMnsYpCA7xDXCaKxUaAqCMZNAenQuGUMpBBAII5EEZBFAed787Njt7yK843t1uCsElzFhWhl/spGyCrRsMowYY0Q9M0BdbRvr+zhkmla1uY4kZyx47NyFBOv+8Qk8tMUBx7O9+l2qkrpA8XZFQeJlYEuCcKR4AeHWgNewoDLez3KQS2x/9rczwL07gIkjAHgEkVf4aA1VAMX1sJI2jb3XBU48CMVtF7Xk0sgpxcX7lLsjdtbUSGJyzspAZwML4aDzqay92tbinRoY6dSdflnWzZbiG3ZrkGWQNoseGbhOB0x1yfStZqMpek2qlbCvdYsvJchAcMVGRyJAyM8xmos+yLeIv1NckPae10h0Pefog5n9K5+r19WmXqfJao0tlnK8Gbu76Wb324V+4unzPWvJavq99ucPCOrVpa6/uNRwgchiuQ5OXL5LDkOBa15NHIUJTj5MbvkXhpwNyOStZSy9oyvBhtq3DXM/CuozwL+Z/P4V3aK40VcnXpj2K8s2Wy4mt1AiYrjn1DHqSKq1dUuqszF8HKvSufr5NBs/a6SMolULIOTdD6N09K9NoesV3vbJYZyr9JKH0eC9FdrJRFrICgCgMltwfQrgX66QyBY7wfdA0juh+7kq3ipB+zQGokQOpUgMrDBB1BBGoPlQFZse2Fqq2xcdnkiDiODw8+x15ldcfsgeBNAUXtKnjmtZLBAJrm4AWOFMMyEkYmkxns0XmWPoKAz11utdOlrs26u2uMgF1Rezjit4yOJ5G5yOdETiwNWODw0BpPZzs6KBtoxwoERb5lCjkB9HtzgeWWb50BsTQGY3GYsLyXIKyX05UjwRY4T/AIomHwoDUUAUAUBzWHn2HBR7c21wfVRYLnmeYQfrXF6n1OOnThF+ov6TSb/XPwUEUWpJJLHmx1JrxV10rZ7mdVvasR8DyrURq2OBaGjZ1w0NcnQWhjIvDQxkibVDCGQqMnhbGPHFTafb3FuJKWt63FDunsgr9c4wSCFB6DqT61e12oTWyJd1mpT9EfBeXVwqc9SeSjUn0rn1VyteIor1wc/sR5GmxxG3bg69Tj0510n0u+Ed+GbRdDe3fyWexNu8OFZuKM6cR95PI+VdTp3VZ1vt3+Pkp6vRP6ksP/c1qsCMg5Br1MZJrK8HFaa+50KyBayBq4gV1ZHAZWBVlIyCCMEEeFAYDdDeVrYTWl4kojt5ZIoJwkkwaJGISKRkUkSBOAjPvBgfGgJt5s8bXkiM0DpZQOZFWZXiknlAKq3ZnDLEoLe9gsT4DUDUbJ2PBbLwW8McKnmI1C59cc6A6srLgeWRjxNIw1+6ijCIPIan1Y0BR7tsI77aEBPeeSK6APVJYViyPINCR8aAsN79tCzs57k4zHGxUE4DORhF+LEUBzuds4W9lBEDxYQMzffeTvu/xZifjQF3QBQCZrGeAU28O1uyXgT/AHj8v2QdOKuX1PXLTQxHyy5o9L3ZZl4RlXmWJeKRtWOpOpYnoB1rxElO+WVydvDnwvCGW2xgZ7CYr48BqT9pnjcsmVTnjcjuy3ggc8PFwnwfu/DPKsWaKyCz5NZ6acVlclyq1TfBUbOwlYNGzoJQw2LwVjJjcHBT35MtkS9lCqSegz+lbqLlJJE9UXJkrd3ZBP18nvtyz9kdAK910nQQqrU5LllXX6nd/SjwkaA2o867Pg5eWZTblgIX7QDCueFx0yeTD+uteZ65oUo96J2tHqZWrZJ5aJOwtpGNhC57je4T9k/d9Kj6N1PxTZ+CPWaZNb4+TVCvVHJFrIENAZOa9+h7R4XGLe/C8L47qXUY4SjNyHaJwYzzKGgNYKAWgExQFNtzYXbOk0UrQTx6LKqh8odTFIh99DzxkYPIigMVvZsr6TcwWN1eG4llZX7CNBDFDBGeKSV0DMS7Y4FJb7WQNDQFz7JmIs3h1KW11cW8TE5LRRyd058slf4aA21AFARr+5EaM7clGfXyqG+6NUHOXsSVVuc1FGIRzIzSv7zH5DwFfPdbqZXWOUj0Cgq4qMfYWOxXj7Ru83IZ5KPADpULue3bHgw7Mr0k9VqHK8kLaKnbG7iTAsvck8RyP7w/Oren1sq+HyixRrJ1v1coorLak9m/ZSqSg6HnjxRuvpV6enq1Md8PJcspq1S3Q8m12ffJMoeNsjr4g+BHQ1ybap1cSONbXOt4kS+GoCFsAtZwGwK1j2MJlRJF2s0cXRm4m9F1rq9J0/duiX3PtUua/wC5Gd7N7pEkNpZcIaPSSVhkIce4o6t4+FfTdNpk/Pg8frdb236fJTbP3xvLdg07rcQ57/dw6A/aUjw881NPTRf0lanqE84n4N/t9VltWdSCCgdSNQRgEEfhXD6hXuolFnodFPbapL3M46cS+oH+tfO09k8r2O7nDNNu9tHtI+Fj300bz8G+Ne86XrVqKlnyjjazT9ueV4ZbV1CmLQETamz454mhlTjRxgj+RBGoIOoI1BoDItvBcWEsVncRveB0kaKeEZmKQleLtoftuAy6pniz7ooC2h35sD713FE3VLhvozjyZJeEg0Al7vjAAVtW+mTHRYrYiXXGnaSLlYl/aYigKLeO4a0gE1/tK4EjcrW0EKCRz/YxAxmQgZxxcXnpQGOMjbNjl2jOoiv75extbdnLtEjYHaSu54iRkFidNAPKgPV9z9hiztIrcNxFRl3JyXkc8TtnrliaAu6AQ1hgym9l3xOsCnl3m/IfL+YrzPXtXjFS9vJ1+m1YTtZCjTGgryTeWXZPI+i1ghbHlFYI2dqRQ0eRm+sI514JBkdDyIPiD0qWq+VbymbV2zreUY672ZcWL9rESyfeAyMeDr+ddaF1Wpjifk6sL6dXHbPyaHZe9sMi/WMInHMHkf3TVC7QWRfo5Rz7+nXRfp5Q/sC+7aS4ddY+NQh5Z4VAOPiKxq6lXXH59yLU1dqMU/Jbz+6fSqXsQRWXgrNnNw3Dyc+zgdh66fpXp/03DNjZPrpbdNhfJ4tvhtiSOCPgYq9wzSO4597UgH4/hX0C6e2CSPGaOqN10pzLrdXeyCWxg2eInM6iR5JWwRozHOeZyGAx0xUemk3PGSbqFUI17l8np27kx/8ARkLHOInX4K7Ko+QAqh1JqMZ/k6nTfVsf2OIk7i+g/lXzGf1HoW/W2LZXHZTo/Q9xvQ11OkartXL4fBrfDu1NL2NqDXvVz4OA+DqsgKAy2/eyJZFhurUA3Vk5liU8pVYYkgP76gfECgDYO81nfrqEWZfft7hVWaM9QUcZx5jSgL8QoqlYysY8UCDHmBjGfUGgMFtfeDZGzne4kmW5uxnUuLmfI+wCO7CPIcI64oDwDfDeeXaFy9zMcE6Ig1WNByRfzPUk0B9HeyDef6ds9CxzNB9TJ4nhA4X/AIlx8QfCgNxQHLtgE+FYk8Jsyll4MAsvaSySnqdPT/SvnWvvd1jk/c9JGHbqUCYgqgRyY8orDZC2dE1lJsxhhmmGZw17C1qxgdjl6HUfP51nw8kMoY9S8lfdbr20jcRjwevCeEH1FWY6+2KwSw1t0FjJZ2lqkahEUKo5Af1rVaycrJZkytZKVkt0mOSjQ+hrXyjEG85K/ZOPpJU/2kLL8j+ma9N+nLNtuPks62O7TZXszzHbWz5Ggn2c3BHIrqMugLFEcMhRuYBwNR4etfRJVq2CaZ4lWvSWvMeGVm7W7Rt24FYSXM+I1C8lDHU+OOpPlWK6lUsti3US1UlFLCPZdo2Yt7KC0Q5zwR56nHedvic/OvM9cvxQ/lnqul1JSz7RRw618/zll6MstkK7jypFb1vbLJYqfsarYN12kCMeYHCfVdK+i9Ot7tEZfg4mrq2WtFlV0rhQCEUBS7e3Ts7zH0q3jlIGAxBDAHwcEHp40Bnb/wBkuz3jdEWWNmQqrCeZwhI0bhZyD6HSgPm3eLYktncPbTrwvGceTDo6nqpHWgKw0Bv/AGMb0fQ79Uc4hueGJ88lYn6tz4AMcE+BNAfUWaAr94ZuC3kI5leH+9p+dUuoW9vTykvgsaWG+1Ix+z1wvrrXzy3mWD0Fr5x8E5KiK0h4CieHkhbS8kNdj8WskjsfI8I+Qqf9xjwiX91tXpSFO7kfMPID5MPzFYWrl8Iz/iFi8pHD2Dxe7c6fdkGa370ZeYmyuhb9Vf8AoIt8w98K3nGc/wCE61rKuPsw6o+zx9yzsLtX0Bz5dR6ioJw2lO2rbyS6jIAoZTKa9YxSLKuvZtn1VtD+Bro9N1LpuTL8Era3D5Ju3rKwuuEzrxkAYZONWA8OJNfhXuf8a09TXrRxZ9OlY3uiLu9YWNsT2ACM3NpCxc+QZ9ceQrZdZovk05GI6GVfiI0830iYzf2ceVj6cROjP+VeS6zr+/PbDwjqxh2a1D3fk7lFcMRIsorZFiHkn7p3GBKh+ywI/iz+lev6LqGqXH4KfUK25Rl8o01elOWFAFAFAFAYf2o7hptKDKYW5iBMT8g3XsnP3T+B+NAfLd7avFI0UiFHQlWVhgqRzBoBkNQH0/7Hd9hf2oilb/aYAFfPORBoso/kfMedAaXfJ8QAeLD8Na5HWZYowdDpqzdn4KC1HdX0rwkn6mzq2PLbJaVoQSJCCsEEh9RWpFMZv7kIuS3CPHGTr4VJXByfg3rhl5wQsx5yQWPixzWW5eC1tm/HBMt5EPJQPhWjyQWRmvLJQjHPA9cCtW2yvuO6wahQyNTIDqRnFZTN4N+EV0t2RoKkxkuQpzyzg32nfAI65rMU/Yz2PeLJtpIpXuHu8x4fA1rNSyVrYyUssWUVhCLIkorJZgVyXRjd8HGcfhn9a6uj1Lqi8e5adStis+x6JX0A8sFAFAFAFAFAeYe132bC+U3VsuLpF1UYAnUa8J/bHQ9eR6YA+bpomVirKVZTgqwKkEcwQeRoCy3Y29LZXMd1Ce9G2SOjr9pG8iNP9KA+mtpbaivLGG5hbiSQg+anB4kbwIOlcXrn9hfc6fS/7v4I9se6PQV4aXlnSs8slpWpXkSErBCx4VqvJG3yUl2jcTHiJzyB5DAqzCS8HRq2pHMSMQMjXrjlmtZNbuDdywyysbYjU1HJlK+1MsKjKgtDAUAhFMmSvurHOoqRSLdWoxwyvubdwpwnEfDxqWtrPJajZHySrC2dWGoCgEcOOumMGk5rn5K91lbJstQIhgRJa2LMCkvPfNW616ToVP0nptfSjyAUAUAUAUAUAhoDy32tezIXitd2ihbpR3kGAs4H8pPA9eR8aA+c5oWRirqVZTgqwKkEcwQdQaA3Hsu23IkxtOL6qXL8HTtFGjDw7oOfQVyusQ3aZv4L/TpYuR7RYt3R/XKvB2fUde3hsmpUbK8iRGawyFofSsELIe2bpIoyxxxH3R4n9Kmpqc2WNNXO2eF4HrBkZFZSpyBkg5161rbCUJYax/JFb3ItxZLqLHyyHgKwYFoAoApjIYlZafyPucRuG1BBwSPiDg1mSceDZ5j9R2a1yYXyiNKa2RPBEKWtizEj7Ose2eT9kj8c/pXe6ZpVdF59sf8AJvqLu0o/ybyvbnnQoAoAoAoAoAoBKA8+9pXsxi2ipmixFdAaPyWXHJZB/wDrmPOgPALWzn2ftCJbiNonjkXiDDmjHhJU8mBBOoqvqq+5TKP8E2nnssUj3zZraEf1rXzq+OGejtWeSxQ1XKsiQhrGCGRIQ1giZw9ijZLLksCMnU4Phnl8K3ja4YwY7jWMMz+zLAAugLRSxHHEhxxKfdYrybTyr2mk09Gt0y3rkl1OonHDwnFlok86cwsw8R9W/wAQdD+FUdT+nF/82QRtpl5e0dTbEfJ+KI+EgK/4uX41xbumait42s27Tf0vKJMd7G3uyIfRhVOVNkXzFmrrkvY7a4Uc2UfEVjtT9kYUJP2IdxtuBOcqk+CnjPyFTQ0V8+FFksdPY/CIMm1J5P8AcxcC/wDMl0+IWuzpuhzfqkb7KYP1vL+EMbA7YFmX6yNmOp7pZuroPDNVdfXVCW1Msal1zik1hmiZtK46XJQxjgjSmsomgQrhsA1JHkt1rktNzoPqmc/bb+Ve16LR/Qz8nP6lP+oo/Bo67xzQoAoAoAoAoAoAoAoCh3t3UttoRGK4TJ+xIvdkjPRkb8jkGgyZRbI20ghZuLhAXjIxxDGjYrwXU9P27pL8npKJ93Tp/BZoa45rJD6GhA0SENasikh9DWCFoze+kEqJ9Jtm4JVAUkgMCM6BlPMZ0+NdzomsdVmyXgnqXcg6n+PuZrdj2zxJmHaFu0TgkNJEONcjxQ94emte7i01lHJlBwe1+T0XY+2LC9XNtPHJ4qrcLj96M6j4istN+RuaJM27kTc1U+qqaidMH5SJY6icfDYwu6UAOeBP7grX9tV5UUbvWah8bmPnZlvApkfgRVGSzcKKAOpPT51JGtLwiN3WPyzPNtuLaB7K0z2CnvzgcIcDQrHnUgn7X+tcXq/UFRW64Pkt6WGxdyX4LuNAqhVGAAAAOmK8LJubzJ8h5byzmRqwlg3iiJK1bFiCKvaD6BRzY8v6+FWKK3OWEXKkly/Y22y7XsokTwAz5nr+NfRdLT2qYx+Eedvs7ljkTKskQUAUAUAUAUAUAUAUAhowZvfCw4lEyjVNG/d8fgf51wutaXfDuRXK8/Y6nTdRtl234ZTWc3EPOvFWLDOnbHayYjVoys1kfRqwRSQ8rVgiaOpYw6lG1DAg+hrMZuMlJGkW4tNHg/tP3UaKQyopONW/aXo48xyNe76Tr42w2tk2rq7se7Dz7nnkUrIwZGKsNQykqR5gjlXbOTnJr9k+1PakGAt0ZFGnDMqyDHqRxfjQwW9z7bdpsMKYI/2ki1/xsR+FAUCbYvdpzJFc3Mkq54ipOFAGp7i4FQai1VVuTJ9NU7bEj6G3c2YtvAkYABwCceOOXoOVfONdqHdY2y9dPfLjwiwd6qJEUY5I0j1uieKwRZHrb+CxCPucbBtu2n48dyPX49B+fwr0PRdJuty1wuTGtt7VW1eWbUV7LPJwUdVkBQBQBQBQBQBQBQBQCGgOJYwwKkZBGD6GtZRUk0/cym4tSRgr+0a2l4T7p1B8R+orw3UtE6ZtY49j0dFyvr/kkxPmuM+DWUcD6tWCNofV6wRNDqtWCJogbe2YLiMrpxD3SfxB8jVrR6qVM18Eunt7T/h+Txravs4aRmFqcTAkm2cheLr9U50z5E+hr3ui1sborkg1uj2/1K/pZiNpbv3UDFZraWMj7yMB88YroHNO9mbu3VwcQWs0n7sbEfPGKGfc9P3I3Hms5YjdKqyzHPZ5DMiIc94jTJ8B4CuJ1q3ZU0dTp6Ua5zPW3evBLOWaKIy71sSqJGkesk8VkgXLliI01Zjj/wAVb01MrZpJFmOIRc34Rs9kWAhjCDnzY+Lda9/o9MtPUoryee1Fzum5Mm1bwQC0MhQBQBQBQBQBQBQBQBQBQEDa2zlnQq2h5q3UGqms0kNRDbIn098qZ7kYjDQuY5BjB/ojyrwus0k6puMlyeiUo3R3xJ6SVz2sEEojyvWSOURxXrUjcRwSUxlGjjlFdtnZYmAZTwyrqrcuXQn86u6TVzplyT0Wuv0y5RHtd6ZoMRXcXaAfb0yfw4W/CvW6bqsZJbnkxd06u576Xj+Ce+/cCpiOJyei4VRn4Grkuo1JZRXXR7c+p4RC2WskkjXU/vsMIv3F8h/XM15HqmuldLbngtWRrhHt1+PctGkrkEKiMO9EuSRQxyQrm6xoNSanqqlY8JFqNaxl8F/u3sbg+tk98jQH7IP517PpfTlVHfL6v9jk67V9yWyPg0ArtnOx7i0AUAUAUAUAUAUAUAUAUAUAUAlAQNrbKSdcNoRybqP/ABVLWaKGojh+Sxp9RKmWUYu5gkt24XGnQ9D5g/lXjdboJUSxJfk79VteojmL5JENwG5H4VzHFo1lW15H1etMoicRwPQ02HQemBtI94WI0VX/AGW0z6GpqpJe5tWkmVkYfPctkj8XYA49AKtOaxzIstRxzJstIu6NWJPUnrVKby+EV5Lc+FgR5fHStcfBmMSG1wzngiBYnwq1RpLLJYSyyXEa1un4NJsPYAjxJJ3pPmF/U17Lp/TI0LdLycnV612vbHwX2K7GDni0AUAUAUAUAUAUAUAUAUAUAUAUAUAhoBm5tlkUq6hgehqKymFkds1lG0Zyg8xZmNobrMO9A2f2ScH4N+tef1XQ3y63+Dr09TzxaVMhli0kQj1H51wLtBbD6otF6MqbP7bOkvl8xVN0tGXSx0Xa/eFa7Gadtim6X7w+dO2x2mNteqOufSnbkzZUt+ENi7ZjiNCx9M/gKsVaSc+EmxthFZnIn2e700pzKeBfA6n5Dl8a7ml6HZLmfCK1vUaoLEFk0+ztmRwjCDXqx1J+Nej02jq069COPfqLLn6mTKtZITqsgKAKAKAKAKAKAKAKAKAKAKAKAKAKAKAKAKwBuVQdCAfXWtLEmjaLwYreWFVbuqF9AB/KvK9VrhHwkj0HTpNp5ZR1xmdHAVgEqwQFwCAfXWrekinYsohubVbwehWMKqo4VA9AB/KvaaaMVHhHlrJNvkk1ZIwoANAJQBQBQH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Times New Roman" pitchFamily="18" charset="0"/>
            </a:endParaRPr>
          </a:p>
        </p:txBody>
      </p:sp>
      <p:pic>
        <p:nvPicPr>
          <p:cNvPr id="16392" name="Picture 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57250" y="1857375"/>
            <a:ext cx="7135813" cy="201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3" name="Рисунок 12" descr="Стенды для детского сада. Товары и услуги компании &quot;&quot;Укрстен…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429000" y="4071938"/>
            <a:ext cx="2714625" cy="2500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4" name="Рисунок 13" descr="Наименование учебного заведния - &quot;Москвичи с рождения - за безопасность дорожного движения&quot;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214313" y="4071938"/>
            <a:ext cx="3071812" cy="2500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28625" y="142875"/>
            <a:ext cx="8229600" cy="5922963"/>
          </a:xfrm>
        </p:spPr>
        <p:txBody>
          <a:bodyPr>
            <a:normAutofit lnSpcReduction="10000"/>
          </a:bodyPr>
          <a:lstStyle/>
          <a:p>
            <a:pPr marL="548640" indent="-411480" algn="ctr" fontAlgn="auto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r>
              <a:rPr lang="ru-RU" sz="6000" dirty="0" smtClean="0">
                <a:solidFill>
                  <a:srgbClr val="FF0000"/>
                </a:solidFill>
              </a:rPr>
              <a:t>Уважаемые коллеги!</a:t>
            </a:r>
            <a:r>
              <a:rPr lang="ru-RU" dirty="0" smtClean="0">
                <a:solidFill>
                  <a:srgbClr val="000099"/>
                </a:solidFill>
              </a:rPr>
              <a:t>    </a:t>
            </a:r>
          </a:p>
          <a:p>
            <a:pPr marL="548640" indent="-411480" algn="ctr" fontAlgn="auto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endParaRPr lang="ru-RU" sz="4000" b="1" dirty="0" smtClean="0">
              <a:solidFill>
                <a:srgbClr val="000099"/>
              </a:solidFill>
            </a:endParaRPr>
          </a:p>
          <a:p>
            <a:pPr marL="548640" indent="-411480" algn="ctr" fontAlgn="auto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r>
              <a:rPr lang="ru-RU" sz="4000" b="1" dirty="0" smtClean="0">
                <a:solidFill>
                  <a:srgbClr val="000099"/>
                </a:solidFill>
              </a:rPr>
              <a:t>Задача нас, педагогов, состоит не только в том, чтобы оберегать и защищать ребёнка, но и в том, чтобы подготовить его к встрече с различными сложными, а порой опасными жизненными ситуациями!</a:t>
            </a:r>
            <a:endParaRPr lang="ru-RU" sz="4000" b="1" dirty="0">
              <a:solidFill>
                <a:srgbClr val="000099"/>
              </a:solidFill>
            </a:endParaRPr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0" y="1071563"/>
            <a:ext cx="914400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>
            <a:off x="0" y="1143000"/>
            <a:ext cx="9144000" cy="0"/>
          </a:xfrm>
          <a:prstGeom prst="line">
            <a:avLst/>
          </a:prstGeom>
          <a:ln w="762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>
            <a:off x="0" y="1214438"/>
            <a:ext cx="9144000" cy="0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wip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Содержимое 2"/>
          <p:cNvSpPr>
            <a:spLocks noGrp="1"/>
          </p:cNvSpPr>
          <p:nvPr>
            <p:ph idx="1"/>
          </p:nvPr>
        </p:nvSpPr>
        <p:spPr>
          <a:xfrm>
            <a:off x="285750" y="-642938"/>
            <a:ext cx="8229600" cy="2236788"/>
          </a:xfrm>
        </p:spPr>
        <p:txBody>
          <a:bodyPr/>
          <a:lstStyle/>
          <a:p>
            <a:endParaRPr lang="ru-RU" smtClean="0"/>
          </a:p>
          <a:p>
            <a:pPr algn="ctr">
              <a:buFont typeface="Wingdings 2" pitchFamily="18" charset="2"/>
              <a:buNone/>
            </a:pPr>
            <a:r>
              <a:rPr lang="ru-RU" sz="4400" b="1" smtClean="0">
                <a:solidFill>
                  <a:srgbClr val="000099"/>
                </a:solidFill>
              </a:rPr>
              <a:t>СПАСИБО </a:t>
            </a:r>
          </a:p>
          <a:p>
            <a:pPr algn="ctr">
              <a:buFont typeface="Wingdings 2" pitchFamily="18" charset="2"/>
              <a:buNone/>
            </a:pPr>
            <a:r>
              <a:rPr lang="ru-RU" sz="4400" b="1" smtClean="0">
                <a:solidFill>
                  <a:srgbClr val="000099"/>
                </a:solidFill>
              </a:rPr>
              <a:t>ЗА ВНИМАНИЕ !</a:t>
            </a:r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0" y="1357313"/>
            <a:ext cx="914400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>
            <a:off x="468313" y="1412875"/>
            <a:ext cx="7143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>
            <a:off x="0" y="1428750"/>
            <a:ext cx="9144000" cy="0"/>
          </a:xfrm>
          <a:prstGeom prst="line">
            <a:avLst/>
          </a:prstGeom>
          <a:ln w="762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>
            <a:off x="0" y="1500188"/>
            <a:ext cx="9144000" cy="0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9942" name="Picture 2" descr="C:\Users\Администратор\Desktop\2015_03_10\101_1967.JPG"/>
          <p:cNvPicPr>
            <a:picLocks noChangeAspect="1" noChangeArrowheads="1"/>
          </p:cNvPicPr>
          <p:nvPr/>
        </p:nvPicPr>
        <p:blipFill>
          <a:blip r:embed="rId2"/>
          <a:srcRect l="5208" t="2779" r="6204"/>
          <a:stretch>
            <a:fillRect/>
          </a:stretch>
        </p:blipFill>
        <p:spPr bwMode="auto">
          <a:xfrm>
            <a:off x="1571625" y="1643063"/>
            <a:ext cx="6215063" cy="5114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0"/>
            <a:ext cx="8229600" cy="1071546"/>
          </a:xfrm>
          <a:ln w="38100"/>
        </p:spPr>
        <p:txBody>
          <a:bodyPr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2000" dirty="0" smtClean="0">
                <a:solidFill>
                  <a:srgbClr val="FF0000"/>
                </a:solidFill>
                <a:effectLst/>
                <a:latin typeface="+mn-lt"/>
              </a:rPr>
              <a:t>Образовательная область «Социально-коммуникативное развитие»</a:t>
            </a:r>
            <a:br>
              <a:rPr lang="ru-RU" sz="2000" dirty="0" smtClean="0">
                <a:solidFill>
                  <a:srgbClr val="FF0000"/>
                </a:solidFill>
                <a:effectLst/>
                <a:latin typeface="+mn-lt"/>
              </a:rPr>
            </a:br>
            <a:r>
              <a:rPr lang="ru-RU" sz="2000" dirty="0" smtClean="0">
                <a:solidFill>
                  <a:srgbClr val="FF0000"/>
                </a:solidFill>
                <a:effectLst/>
                <a:latin typeface="+mn-lt"/>
              </a:rPr>
              <a:t>Раздел «Формирование основ безопасности»</a:t>
            </a:r>
            <a:br>
              <a:rPr lang="ru-RU" sz="2000" dirty="0" smtClean="0">
                <a:solidFill>
                  <a:srgbClr val="FF0000"/>
                </a:solidFill>
                <a:effectLst/>
                <a:latin typeface="+mn-lt"/>
              </a:rPr>
            </a:br>
            <a:r>
              <a:rPr lang="ru-RU" sz="2000" dirty="0" smtClean="0">
                <a:solidFill>
                  <a:srgbClr val="FF0000"/>
                </a:solidFill>
                <a:effectLst/>
                <a:latin typeface="+mn-lt"/>
              </a:rPr>
              <a:t>Основные цели и задачи</a:t>
            </a:r>
            <a:r>
              <a:rPr lang="en-US" sz="2000" dirty="0" smtClean="0">
                <a:solidFill>
                  <a:srgbClr val="FF0000"/>
                </a:solidFill>
                <a:effectLst/>
                <a:latin typeface="+mn-lt"/>
              </a:rPr>
              <a:t>:</a:t>
            </a:r>
            <a:endParaRPr lang="ru-RU" sz="2000" dirty="0">
              <a:solidFill>
                <a:srgbClr val="FF0000"/>
              </a:solidFill>
              <a:effectLst/>
              <a:latin typeface="+mn-lt"/>
            </a:endParaRPr>
          </a:p>
        </p:txBody>
      </p:sp>
      <p:sp>
        <p:nvSpPr>
          <p:cNvPr id="17410" name="Содержимое 2"/>
          <p:cNvSpPr>
            <a:spLocks noGrp="1"/>
          </p:cNvSpPr>
          <p:nvPr>
            <p:ph idx="1"/>
          </p:nvPr>
        </p:nvSpPr>
        <p:spPr>
          <a:xfrm>
            <a:off x="457200" y="1628775"/>
            <a:ext cx="8291513" cy="4679950"/>
          </a:xfrm>
        </p:spPr>
        <p:txBody>
          <a:bodyPr/>
          <a:lstStyle/>
          <a:p>
            <a:pPr>
              <a:buFont typeface="Wingdings 2" pitchFamily="18" charset="2"/>
              <a:buNone/>
            </a:pPr>
            <a:r>
              <a:rPr lang="ru-RU" sz="1800" smtClean="0">
                <a:solidFill>
                  <a:srgbClr val="000099"/>
                </a:solidFill>
              </a:rPr>
              <a:t>.</a:t>
            </a:r>
          </a:p>
        </p:txBody>
      </p:sp>
      <p:cxnSp>
        <p:nvCxnSpPr>
          <p:cNvPr id="16" name="Прямая соединительная линия 15"/>
          <p:cNvCxnSpPr/>
          <p:nvPr/>
        </p:nvCxnSpPr>
        <p:spPr>
          <a:xfrm>
            <a:off x="0" y="1125538"/>
            <a:ext cx="914400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0" y="1196975"/>
            <a:ext cx="9144000" cy="0"/>
          </a:xfrm>
          <a:prstGeom prst="line">
            <a:avLst/>
          </a:prstGeom>
          <a:ln w="762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/>
          <p:cNvCxnSpPr/>
          <p:nvPr/>
        </p:nvCxnSpPr>
        <p:spPr>
          <a:xfrm>
            <a:off x="0" y="1285875"/>
            <a:ext cx="9144000" cy="0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414" name="Прямоугольник 3"/>
          <p:cNvSpPr>
            <a:spLocks noChangeArrowheads="1"/>
          </p:cNvSpPr>
          <p:nvPr/>
        </p:nvSpPr>
        <p:spPr bwMode="auto">
          <a:xfrm>
            <a:off x="214313" y="1357313"/>
            <a:ext cx="8488362" cy="5294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 sz="2600">
                <a:solidFill>
                  <a:srgbClr val="000099"/>
                </a:solidFill>
                <a:latin typeface="Times New Roman" pitchFamily="18" charset="0"/>
              </a:rPr>
              <a:t>- Формирование первичных представлений о безопасном поведении в быту, социуме, природе. Воспитание осознанного отношения к выполнению правил безопасности.</a:t>
            </a:r>
          </a:p>
          <a:p>
            <a:pPr algn="just">
              <a:buFontTx/>
              <a:buChar char="-"/>
            </a:pPr>
            <a:r>
              <a:rPr lang="ru-RU" sz="2600">
                <a:solidFill>
                  <a:srgbClr val="000099"/>
                </a:solidFill>
                <a:latin typeface="Times New Roman" pitchFamily="18" charset="0"/>
              </a:rPr>
              <a:t> Формирование осторожного и осмотрительного отношения к потенциально опасным для человека и окружающего мира природы ситуациям.</a:t>
            </a:r>
          </a:p>
          <a:p>
            <a:pPr algn="just">
              <a:buFontTx/>
              <a:buChar char="-"/>
            </a:pPr>
            <a:r>
              <a:rPr lang="ru-RU" sz="2600">
                <a:solidFill>
                  <a:srgbClr val="000099"/>
                </a:solidFill>
                <a:latin typeface="Times New Roman" pitchFamily="18" charset="0"/>
              </a:rPr>
              <a:t> Формирование  представлений о некоторых типичных опасных ситуациях и способах поведения в них.</a:t>
            </a:r>
          </a:p>
          <a:p>
            <a:pPr algn="just">
              <a:buFontTx/>
              <a:buChar char="-"/>
            </a:pPr>
            <a:r>
              <a:rPr lang="ru-RU" sz="2600">
                <a:solidFill>
                  <a:srgbClr val="000099"/>
                </a:solidFill>
                <a:latin typeface="Times New Roman" pitchFamily="18" charset="0"/>
              </a:rPr>
              <a:t> Формирование элементарных представлений о правилах безопасности дорожного движения; воспитание осознанного отношения к необходимости выполнения этих правил. 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1452" y="0"/>
            <a:ext cx="8229600" cy="620688"/>
          </a:xfrm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dirty="0" smtClean="0">
                <a:solidFill>
                  <a:srgbClr val="FF0000"/>
                </a:solidFill>
                <a:effectLst/>
                <a:latin typeface="+mn-lt"/>
              </a:rPr>
              <a:t>Литература </a:t>
            </a:r>
            <a:endParaRPr lang="ru-RU" dirty="0">
              <a:solidFill>
                <a:srgbClr val="FF0000"/>
              </a:solidFill>
              <a:effectLst/>
              <a:latin typeface="+mn-lt"/>
            </a:endParaRP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468313" y="1557338"/>
            <a:ext cx="71437" cy="1428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459" name="Picture 2" descr="C:\Users\Администратор\Desktop\дс\101_1949.JPG"/>
          <p:cNvPicPr>
            <a:picLocks noChangeAspect="1" noChangeArrowheads="1"/>
          </p:cNvPicPr>
          <p:nvPr/>
        </p:nvPicPr>
        <p:blipFill>
          <a:blip r:embed="rId2"/>
          <a:srcRect t="3589"/>
          <a:stretch>
            <a:fillRect/>
          </a:stretch>
        </p:blipFill>
        <p:spPr bwMode="auto">
          <a:xfrm>
            <a:off x="4357688" y="1857375"/>
            <a:ext cx="4643437" cy="3838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0" name="Рисунок 13" descr="101_1784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75" y="857250"/>
            <a:ext cx="4116388" cy="3071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1" name="Picture 2" descr="C:\Users\Администратор\Desktop\Фото ДС\101_1846.JPG"/>
          <p:cNvPicPr>
            <a:picLocks noChangeAspect="1" noChangeArrowheads="1"/>
          </p:cNvPicPr>
          <p:nvPr/>
        </p:nvPicPr>
        <p:blipFill>
          <a:blip r:embed="rId4"/>
          <a:srcRect l="4558" t="4861" r="1962" b="3125"/>
          <a:stretch>
            <a:fillRect/>
          </a:stretch>
        </p:blipFill>
        <p:spPr bwMode="auto">
          <a:xfrm>
            <a:off x="642938" y="4214813"/>
            <a:ext cx="3179762" cy="200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2" descr="http://www.sprinter.ru/pic/big/e3ec1749b63c8d8629265ee3f6b157f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86125" y="3357563"/>
            <a:ext cx="2643188" cy="328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2" name="Picture 2" descr="C:\Users\1\Desktop\фото презентация\Image (2).jpg"/>
          <p:cNvPicPr>
            <a:picLocks noChangeAspect="1" noChangeArrowheads="1"/>
          </p:cNvPicPr>
          <p:nvPr/>
        </p:nvPicPr>
        <p:blipFill>
          <a:blip r:embed="rId3"/>
          <a:srcRect t="2817"/>
          <a:stretch>
            <a:fillRect/>
          </a:stretch>
        </p:blipFill>
        <p:spPr bwMode="auto">
          <a:xfrm>
            <a:off x="428625" y="3357563"/>
            <a:ext cx="2643188" cy="331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3" name="Picture 4" descr="C:\Users\1\Desktop\фото презентация\10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143625" y="3357563"/>
            <a:ext cx="2571750" cy="328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4" name="Picture 2" descr="C:\Users\1\Desktop\фото презентация\1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57188" y="285750"/>
            <a:ext cx="2000250" cy="2811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5" name="Picture 9" descr="C:\Users\1\Desktop\фото презентация\7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786563" y="285750"/>
            <a:ext cx="2000250" cy="278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6" name="Picture 7" descr="C:\Users\1\Desktop\фото презентация\6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500313" y="285750"/>
            <a:ext cx="2000250" cy="278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7" name="Picture 10" descr="C:\Users\1\Desktop\фото презентация\8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643438" y="285750"/>
            <a:ext cx="2000250" cy="278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1143000"/>
          </a:xfrm>
        </p:spPr>
        <p:txBody>
          <a:bodyPr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4000" dirty="0" smtClean="0">
                <a:solidFill>
                  <a:srgbClr val="FF0000"/>
                </a:solidFill>
                <a:effectLst/>
                <a:latin typeface="+mn-lt"/>
              </a:rPr>
              <a:t>Основные направления: </a:t>
            </a:r>
            <a:r>
              <a:rPr lang="ru-RU" sz="4000" dirty="0">
                <a:solidFill>
                  <a:srgbClr val="C00000"/>
                </a:solidFill>
              </a:rPr>
              <a:t/>
            </a:r>
            <a:br>
              <a:rPr lang="ru-RU" sz="4000" dirty="0">
                <a:solidFill>
                  <a:srgbClr val="C00000"/>
                </a:solidFill>
              </a:rPr>
            </a:br>
            <a:endParaRPr lang="ru-RU" sz="4000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21506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Char char="•"/>
            </a:pPr>
            <a:endParaRPr lang="ru-RU" smtClean="0">
              <a:solidFill>
                <a:srgbClr val="0033CC"/>
              </a:solidFill>
            </a:endParaRPr>
          </a:p>
          <a:p>
            <a:r>
              <a:rPr lang="ru-RU" sz="3200" smtClean="0">
                <a:solidFill>
                  <a:srgbClr val="0033CC"/>
                </a:solidFill>
              </a:rPr>
              <a:t> Ребёнок и другие люди.</a:t>
            </a:r>
          </a:p>
          <a:p>
            <a:r>
              <a:rPr lang="ru-RU" sz="3200" smtClean="0">
                <a:solidFill>
                  <a:srgbClr val="0033CC"/>
                </a:solidFill>
              </a:rPr>
              <a:t> Ребёнок и природа.</a:t>
            </a:r>
          </a:p>
          <a:p>
            <a:r>
              <a:rPr lang="ru-RU" sz="3200" smtClean="0">
                <a:solidFill>
                  <a:srgbClr val="0033CC"/>
                </a:solidFill>
              </a:rPr>
              <a:t> Ребёнок на улицах города.</a:t>
            </a:r>
          </a:p>
          <a:p>
            <a:r>
              <a:rPr lang="ru-RU" sz="3200" smtClean="0">
                <a:solidFill>
                  <a:srgbClr val="0033CC"/>
                </a:solidFill>
              </a:rPr>
              <a:t> Ребёнок дома. </a:t>
            </a:r>
          </a:p>
          <a:p>
            <a:pPr>
              <a:buFont typeface="Wingdings 2" pitchFamily="18" charset="2"/>
              <a:buNone/>
            </a:pPr>
            <a:r>
              <a:rPr lang="ru-RU" sz="3200" smtClean="0">
                <a:solidFill>
                  <a:srgbClr val="0033CC"/>
                </a:solidFill>
              </a:rPr>
              <a:t>     Здоровье и эмоциональное благополучие                  ребёнка.</a:t>
            </a:r>
            <a:endParaRPr lang="ru-RU" sz="3200" smtClean="0"/>
          </a:p>
        </p:txBody>
      </p:sp>
      <p:cxnSp>
        <p:nvCxnSpPr>
          <p:cNvPr id="24" name="Прямая соединительная линия 23"/>
          <p:cNvCxnSpPr/>
          <p:nvPr/>
        </p:nvCxnSpPr>
        <p:spPr>
          <a:xfrm>
            <a:off x="0" y="1196975"/>
            <a:ext cx="914400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единительная линия 25"/>
          <p:cNvCxnSpPr/>
          <p:nvPr/>
        </p:nvCxnSpPr>
        <p:spPr>
          <a:xfrm>
            <a:off x="0" y="1268413"/>
            <a:ext cx="9144000" cy="0"/>
          </a:xfrm>
          <a:prstGeom prst="line">
            <a:avLst/>
          </a:prstGeom>
          <a:ln w="762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единительная линия 27"/>
          <p:cNvCxnSpPr/>
          <p:nvPr/>
        </p:nvCxnSpPr>
        <p:spPr>
          <a:xfrm>
            <a:off x="0" y="1341438"/>
            <a:ext cx="9144000" cy="0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Овал 8"/>
          <p:cNvSpPr/>
          <p:nvPr/>
        </p:nvSpPr>
        <p:spPr>
          <a:xfrm>
            <a:off x="642938" y="2214563"/>
            <a:ext cx="360362" cy="360362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0" name="Овал 9"/>
          <p:cNvSpPr/>
          <p:nvPr/>
        </p:nvSpPr>
        <p:spPr>
          <a:xfrm>
            <a:off x="642938" y="2857500"/>
            <a:ext cx="360362" cy="360363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3" name="Овал 12"/>
          <p:cNvSpPr/>
          <p:nvPr/>
        </p:nvSpPr>
        <p:spPr>
          <a:xfrm>
            <a:off x="642938" y="3429000"/>
            <a:ext cx="360362" cy="360363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5" name="Овал 14"/>
          <p:cNvSpPr/>
          <p:nvPr/>
        </p:nvSpPr>
        <p:spPr>
          <a:xfrm>
            <a:off x="642938" y="4643438"/>
            <a:ext cx="360362" cy="360362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4" name="Овал 13"/>
          <p:cNvSpPr/>
          <p:nvPr/>
        </p:nvSpPr>
        <p:spPr>
          <a:xfrm>
            <a:off x="642938" y="4071938"/>
            <a:ext cx="360362" cy="360362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3204" y="-171400"/>
            <a:ext cx="8157592" cy="1440160"/>
          </a:xfrm>
          <a:ln w="38100"/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ru-RU" sz="3600" dirty="0" smtClean="0">
                <a:solidFill>
                  <a:srgbClr val="FF0000"/>
                </a:solidFill>
                <a:effectLst/>
                <a:latin typeface="+mn-lt"/>
              </a:rPr>
              <a:t>ФОРМЫ РАБОТЫ С ДЕТЬМИ</a:t>
            </a:r>
            <a:endParaRPr lang="ru-RU" sz="3600" dirty="0">
              <a:solidFill>
                <a:srgbClr val="FF0000"/>
              </a:solidFill>
              <a:effectLst/>
              <a:latin typeface="+mn-lt"/>
            </a:endParaRPr>
          </a:p>
        </p:txBody>
      </p:sp>
      <p:cxnSp>
        <p:nvCxnSpPr>
          <p:cNvPr id="12" name="Прямая соединительная линия 11"/>
          <p:cNvCxnSpPr/>
          <p:nvPr/>
        </p:nvCxnSpPr>
        <p:spPr>
          <a:xfrm>
            <a:off x="0" y="836613"/>
            <a:ext cx="914400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>
            <a:off x="0" y="908050"/>
            <a:ext cx="9144000" cy="0"/>
          </a:xfrm>
          <a:prstGeom prst="line">
            <a:avLst/>
          </a:prstGeom>
          <a:ln w="762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/>
          <p:cNvCxnSpPr/>
          <p:nvPr/>
        </p:nvCxnSpPr>
        <p:spPr>
          <a:xfrm>
            <a:off x="0" y="981075"/>
            <a:ext cx="9144000" cy="0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Прямоугольник 2"/>
          <p:cNvSpPr/>
          <p:nvPr/>
        </p:nvSpPr>
        <p:spPr>
          <a:xfrm>
            <a:off x="250825" y="1196975"/>
            <a:ext cx="8281988" cy="4832350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 algn="just" eaLnBrk="0" hangingPunct="0">
              <a:lnSpc>
                <a:spcPct val="80000"/>
              </a:lnSpc>
              <a:spcBef>
                <a:spcPct val="20000"/>
              </a:spcBef>
              <a:buClr>
                <a:srgbClr val="E4005C"/>
              </a:buClr>
              <a:buSzPct val="70000"/>
              <a:buFont typeface="Wingdings" pitchFamily="2" charset="2"/>
              <a:buChar char="n"/>
              <a:defRPr/>
            </a:pPr>
            <a:r>
              <a:rPr lang="ru-RU" sz="2800" kern="0" dirty="0">
                <a:solidFill>
                  <a:srgbClr val="000099"/>
                </a:solidFill>
                <a:latin typeface="+mn-lt"/>
              </a:rPr>
              <a:t>ознакомление с правилами безопасности на </a:t>
            </a:r>
            <a:r>
              <a:rPr lang="ru-RU" sz="2800" kern="0" dirty="0">
                <a:solidFill>
                  <a:srgbClr val="000099"/>
                </a:solidFill>
                <a:latin typeface="+mn-lt"/>
              </a:rPr>
              <a:t>специально  организованных </a:t>
            </a:r>
            <a:r>
              <a:rPr lang="ru-RU" sz="2800" kern="0" dirty="0">
                <a:solidFill>
                  <a:srgbClr val="000099"/>
                </a:solidFill>
                <a:latin typeface="+mn-lt"/>
              </a:rPr>
              <a:t>занятиях;</a:t>
            </a:r>
          </a:p>
          <a:p>
            <a:pPr marL="342900" indent="-342900" algn="just" eaLnBrk="0" hangingPunct="0">
              <a:lnSpc>
                <a:spcPct val="80000"/>
              </a:lnSpc>
              <a:spcBef>
                <a:spcPct val="20000"/>
              </a:spcBef>
              <a:buClr>
                <a:srgbClr val="E4005C"/>
              </a:buClr>
              <a:buSzPct val="70000"/>
              <a:buFont typeface="Wingdings" pitchFamily="2" charset="2"/>
              <a:buChar char="n"/>
              <a:defRPr/>
            </a:pPr>
            <a:r>
              <a:rPr lang="ru-RU" sz="2800" kern="0" dirty="0">
                <a:solidFill>
                  <a:srgbClr val="000099"/>
                </a:solidFill>
                <a:latin typeface="+mn-lt"/>
              </a:rPr>
              <a:t>ознакомление с правилами безопасности посредством чтения и обсуждения </a:t>
            </a:r>
            <a:r>
              <a:rPr lang="ru-RU" sz="2800" kern="0" dirty="0">
                <a:solidFill>
                  <a:srgbClr val="000099"/>
                </a:solidFill>
                <a:latin typeface="+mn-lt"/>
              </a:rPr>
              <a:t>литературных </a:t>
            </a:r>
            <a:r>
              <a:rPr lang="ru-RU" sz="2800" kern="0" dirty="0">
                <a:solidFill>
                  <a:srgbClr val="000099"/>
                </a:solidFill>
                <a:latin typeface="+mn-lt"/>
              </a:rPr>
              <a:t>произведений, познавательных бесед;</a:t>
            </a:r>
          </a:p>
          <a:p>
            <a:pPr marL="342900" indent="-342900" algn="just" eaLnBrk="0" hangingPunct="0">
              <a:lnSpc>
                <a:spcPct val="80000"/>
              </a:lnSpc>
              <a:spcBef>
                <a:spcPct val="20000"/>
              </a:spcBef>
              <a:buClr>
                <a:srgbClr val="E4005C"/>
              </a:buClr>
              <a:buSzPct val="70000"/>
              <a:buFont typeface="Wingdings" pitchFamily="2" charset="2"/>
              <a:buChar char="n"/>
              <a:defRPr/>
            </a:pPr>
            <a:r>
              <a:rPr lang="ru-RU" sz="2800" kern="0" dirty="0">
                <a:solidFill>
                  <a:srgbClr val="000099"/>
                </a:solidFill>
                <a:latin typeface="+mn-lt"/>
              </a:rPr>
              <a:t>организация тематических конкурсов детских рисунков и поделок;</a:t>
            </a:r>
          </a:p>
          <a:p>
            <a:pPr marL="342900" indent="-342900" algn="just" eaLnBrk="0" hangingPunct="0">
              <a:lnSpc>
                <a:spcPct val="80000"/>
              </a:lnSpc>
              <a:spcBef>
                <a:spcPct val="20000"/>
              </a:spcBef>
              <a:buClr>
                <a:srgbClr val="E4005C"/>
              </a:buClr>
              <a:buSzPct val="70000"/>
              <a:buFont typeface="Wingdings" pitchFamily="2" charset="2"/>
              <a:buChar char="n"/>
              <a:defRPr/>
            </a:pPr>
            <a:r>
              <a:rPr lang="ru-RU" sz="2800" kern="0" dirty="0">
                <a:solidFill>
                  <a:srgbClr val="000099"/>
                </a:solidFill>
                <a:latin typeface="+mn-lt"/>
              </a:rPr>
              <a:t>использование тематических альбомов и </a:t>
            </a:r>
            <a:r>
              <a:rPr lang="ru-RU" sz="2800" kern="0" dirty="0">
                <a:solidFill>
                  <a:srgbClr val="000099"/>
                </a:solidFill>
                <a:latin typeface="+mn-lt"/>
              </a:rPr>
              <a:t>плакатов</a:t>
            </a:r>
            <a:r>
              <a:rPr lang="ru-RU" sz="2800" kern="0" dirty="0">
                <a:solidFill>
                  <a:srgbClr val="000099"/>
                </a:solidFill>
                <a:latin typeface="+mn-lt"/>
              </a:rPr>
              <a:t>, дидактических игр и пособий;</a:t>
            </a:r>
          </a:p>
          <a:p>
            <a:pPr marL="342900" indent="-342900" algn="just" eaLnBrk="0" hangingPunct="0">
              <a:lnSpc>
                <a:spcPct val="80000"/>
              </a:lnSpc>
              <a:spcBef>
                <a:spcPct val="20000"/>
              </a:spcBef>
              <a:buClr>
                <a:srgbClr val="E4005C"/>
              </a:buClr>
              <a:buSzPct val="70000"/>
              <a:buFont typeface="Wingdings" pitchFamily="2" charset="2"/>
              <a:buChar char="n"/>
              <a:defRPr/>
            </a:pPr>
            <a:r>
              <a:rPr lang="ru-RU" sz="2800" kern="0" dirty="0">
                <a:solidFill>
                  <a:srgbClr val="000099"/>
                </a:solidFill>
                <a:latin typeface="+mn-lt"/>
              </a:rPr>
              <a:t>просмотр </a:t>
            </a:r>
            <a:r>
              <a:rPr lang="ru-RU" sz="2800" kern="0" dirty="0">
                <a:solidFill>
                  <a:srgbClr val="000099"/>
                </a:solidFill>
                <a:latin typeface="+mn-lt"/>
              </a:rPr>
              <a:t>презентаций по данной тематике;</a:t>
            </a:r>
          </a:p>
          <a:p>
            <a:pPr marL="342900" indent="-342900" algn="just" eaLnBrk="0" hangingPunct="0">
              <a:lnSpc>
                <a:spcPct val="80000"/>
              </a:lnSpc>
              <a:spcBef>
                <a:spcPct val="20000"/>
              </a:spcBef>
              <a:buClr>
                <a:srgbClr val="E4005C"/>
              </a:buClr>
              <a:buSzPct val="70000"/>
              <a:buFont typeface="Wingdings" pitchFamily="2" charset="2"/>
              <a:buChar char="n"/>
              <a:defRPr/>
            </a:pPr>
            <a:r>
              <a:rPr lang="ru-RU" sz="2800" kern="0" dirty="0">
                <a:solidFill>
                  <a:srgbClr val="000099"/>
                </a:solidFill>
                <a:latin typeface="+mn-lt"/>
              </a:rPr>
              <a:t>игры-драматизации, развлечения;</a:t>
            </a:r>
          </a:p>
          <a:p>
            <a:pPr marL="342900" indent="-342900" algn="just" eaLnBrk="0" hangingPunct="0">
              <a:lnSpc>
                <a:spcPct val="80000"/>
              </a:lnSpc>
              <a:spcBef>
                <a:spcPct val="20000"/>
              </a:spcBef>
              <a:buClr>
                <a:srgbClr val="E4005C"/>
              </a:buClr>
              <a:buSzPct val="70000"/>
              <a:buFont typeface="Wingdings" pitchFamily="2" charset="2"/>
              <a:buChar char="n"/>
              <a:defRPr/>
            </a:pPr>
            <a:r>
              <a:rPr lang="ru-RU" sz="2800" kern="0" dirty="0">
                <a:solidFill>
                  <a:srgbClr val="000099"/>
                </a:solidFill>
                <a:latin typeface="+mn-lt"/>
              </a:rPr>
              <a:t>познавательные </a:t>
            </a:r>
            <a:r>
              <a:rPr lang="ru-RU" sz="2800" kern="0" dirty="0">
                <a:solidFill>
                  <a:srgbClr val="000099"/>
                </a:solidFill>
                <a:latin typeface="+mn-lt"/>
              </a:rPr>
              <a:t>минутки.</a:t>
            </a:r>
            <a:endParaRPr lang="ru-RU" sz="2800" kern="0" dirty="0">
              <a:solidFill>
                <a:srgbClr val="000099"/>
              </a:solidFill>
              <a:latin typeface="+mn-lt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0"/>
            <a:ext cx="7992888" cy="692696"/>
          </a:xfrm>
        </p:spPr>
        <p:txBody>
          <a:bodyPr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4000" dirty="0" smtClean="0">
                <a:solidFill>
                  <a:srgbClr val="FF0000"/>
                </a:solidFill>
                <a:effectLst/>
                <a:latin typeface="+mn-lt"/>
              </a:rPr>
              <a:t>Ребёнок </a:t>
            </a:r>
            <a:r>
              <a:rPr lang="ru-RU" sz="4000" dirty="0">
                <a:solidFill>
                  <a:srgbClr val="FF0000"/>
                </a:solidFill>
                <a:effectLst/>
                <a:latin typeface="+mn-lt"/>
              </a:rPr>
              <a:t>и другие люди</a:t>
            </a:r>
            <a:r>
              <a:rPr lang="ru-RU" sz="4000" dirty="0" smtClean="0">
                <a:solidFill>
                  <a:srgbClr val="FF0000"/>
                </a:solidFill>
                <a:effectLst/>
                <a:latin typeface="+mn-lt"/>
              </a:rPr>
              <a:t> </a:t>
            </a:r>
            <a:endParaRPr lang="ru-RU" sz="4000" dirty="0">
              <a:solidFill>
                <a:srgbClr val="FF0000"/>
              </a:solidFill>
              <a:effectLst/>
              <a:latin typeface="+mn-lt"/>
            </a:endParaRPr>
          </a:p>
        </p:txBody>
      </p:sp>
      <p:sp>
        <p:nvSpPr>
          <p:cNvPr id="23554" name="Содержимое 2"/>
          <p:cNvSpPr>
            <a:spLocks noGrp="1"/>
          </p:cNvSpPr>
          <p:nvPr>
            <p:ph idx="1"/>
          </p:nvPr>
        </p:nvSpPr>
        <p:spPr>
          <a:xfrm>
            <a:off x="457200" y="1125538"/>
            <a:ext cx="8229600" cy="6335712"/>
          </a:xfrm>
        </p:spPr>
        <p:txBody>
          <a:bodyPr/>
          <a:lstStyle/>
          <a:p>
            <a:pPr>
              <a:lnSpc>
                <a:spcPct val="80000"/>
              </a:lnSpc>
              <a:buFont typeface="Wingdings 2" pitchFamily="18" charset="2"/>
              <a:buNone/>
            </a:pPr>
            <a:r>
              <a:rPr lang="ru-RU" smtClean="0"/>
              <a:t/>
            </a:r>
            <a:br>
              <a:rPr lang="ru-RU" smtClean="0"/>
            </a:br>
            <a:endParaRPr lang="ru-RU" smtClean="0"/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0" y="836613"/>
            <a:ext cx="9144000" cy="7143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>
            <a:off x="0" y="908050"/>
            <a:ext cx="9144000" cy="73025"/>
          </a:xfrm>
          <a:prstGeom prst="line">
            <a:avLst/>
          </a:prstGeom>
          <a:ln w="762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>
            <a:off x="0" y="1000125"/>
            <a:ext cx="9144000" cy="71438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558" name="Рисунок 12" descr="Плакаты по обж в доу - Новинки книжного мира"/>
          <p:cNvPicPr>
            <a:picLocks noChangeAspect="1" noChangeArrowheads="1"/>
          </p:cNvPicPr>
          <p:nvPr/>
        </p:nvPicPr>
        <p:blipFill>
          <a:blip r:embed="rId2"/>
          <a:srcRect l="4688" t="3922" r="4688" b="3922"/>
          <a:stretch>
            <a:fillRect/>
          </a:stretch>
        </p:blipFill>
        <p:spPr bwMode="auto">
          <a:xfrm>
            <a:off x="4714875" y="1143000"/>
            <a:ext cx="3571875" cy="2643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9" name="Picture 2" descr="C:\Users\Администратор\Desktop\дс\101_1848.JPG"/>
          <p:cNvPicPr>
            <a:picLocks noChangeAspect="1" noChangeArrowheads="1"/>
          </p:cNvPicPr>
          <p:nvPr/>
        </p:nvPicPr>
        <p:blipFill>
          <a:blip r:embed="rId3"/>
          <a:srcRect l="2983" t="1994" r="7523"/>
          <a:stretch>
            <a:fillRect/>
          </a:stretch>
        </p:blipFill>
        <p:spPr bwMode="auto">
          <a:xfrm>
            <a:off x="285750" y="1357313"/>
            <a:ext cx="4071938" cy="3335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60" name="Picture 2" descr="C:\Users\Администратор\Desktop\2015_03_10\101_1984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00563" y="3857625"/>
            <a:ext cx="4000500" cy="300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Прямая соединительная линия 8"/>
          <p:cNvCxnSpPr/>
          <p:nvPr/>
        </p:nvCxnSpPr>
        <p:spPr>
          <a:xfrm>
            <a:off x="17463" y="0"/>
            <a:ext cx="914400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>
            <a:off x="9144000" y="0"/>
            <a:ext cx="0" cy="685800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 flipH="1">
            <a:off x="0" y="6858000"/>
            <a:ext cx="914400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 flipV="1">
            <a:off x="0" y="0"/>
            <a:ext cx="0" cy="685800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0" y="0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/>
          <p:cNvCxnSpPr/>
          <p:nvPr/>
        </p:nvCxnSpPr>
        <p:spPr>
          <a:xfrm>
            <a:off x="0" y="0"/>
            <a:ext cx="91440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/>
          <p:cNvCxnSpPr/>
          <p:nvPr/>
        </p:nvCxnSpPr>
        <p:spPr>
          <a:xfrm>
            <a:off x="0" y="188913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/>
          <p:cNvCxnSpPr/>
          <p:nvPr/>
        </p:nvCxnSpPr>
        <p:spPr>
          <a:xfrm>
            <a:off x="0" y="0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единительная линия 30"/>
          <p:cNvCxnSpPr/>
          <p:nvPr/>
        </p:nvCxnSpPr>
        <p:spPr>
          <a:xfrm>
            <a:off x="9144000" y="188913"/>
            <a:ext cx="0" cy="66690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Прямая соединительная линия 36"/>
          <p:cNvCxnSpPr/>
          <p:nvPr/>
        </p:nvCxnSpPr>
        <p:spPr>
          <a:xfrm>
            <a:off x="0" y="6858000"/>
            <a:ext cx="39528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Прямая соединительная линия 38"/>
          <p:cNvCxnSpPr/>
          <p:nvPr/>
        </p:nvCxnSpPr>
        <p:spPr>
          <a:xfrm>
            <a:off x="9144000" y="6858000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Прямая соединительная линия 45"/>
          <p:cNvCxnSpPr/>
          <p:nvPr/>
        </p:nvCxnSpPr>
        <p:spPr>
          <a:xfrm>
            <a:off x="9144000" y="188913"/>
            <a:ext cx="0" cy="66690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0" y="0"/>
            <a:ext cx="9107396" cy="404664"/>
          </a:xfrm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2000" u="sng" dirty="0">
                <a:solidFill>
                  <a:srgbClr val="FF0000"/>
                </a:solidFill>
                <a:effectLst/>
                <a:latin typeface="+mn-lt"/>
              </a:rPr>
              <a:t>ПРАВИЛА БЕЗОПАСНОГО ПОВЕДЕНИЯ ДЕТЕЙ С НЕЗНАКОМЫМИ ЛЮДЬМИ</a:t>
            </a:r>
          </a:p>
        </p:txBody>
      </p:sp>
      <p:sp>
        <p:nvSpPr>
          <p:cNvPr id="24590" name="Прямоугольник 1"/>
          <p:cNvSpPr>
            <a:spLocks noChangeArrowheads="1"/>
          </p:cNvSpPr>
          <p:nvPr/>
        </p:nvSpPr>
        <p:spPr bwMode="auto">
          <a:xfrm>
            <a:off x="0" y="500063"/>
            <a:ext cx="2668588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>
                <a:solidFill>
                  <a:srgbClr val="000099"/>
                </a:solidFill>
                <a:latin typeface="Times New Roman" pitchFamily="18" charset="0"/>
              </a:rPr>
              <a:t>1. Запомни! Незнакомый человек - это не друг!</a:t>
            </a:r>
          </a:p>
        </p:txBody>
      </p:sp>
      <p:sp>
        <p:nvSpPr>
          <p:cNvPr id="24591" name="Прямоугольник 6"/>
          <p:cNvSpPr>
            <a:spLocks noChangeArrowheads="1"/>
          </p:cNvSpPr>
          <p:nvPr/>
        </p:nvSpPr>
        <p:spPr bwMode="auto">
          <a:xfrm>
            <a:off x="0" y="1428750"/>
            <a:ext cx="2160588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>
                <a:solidFill>
                  <a:srgbClr val="009900"/>
                </a:solidFill>
                <a:latin typeface="Times New Roman" pitchFamily="18" charset="0"/>
              </a:rPr>
              <a:t>2. Гуляй только в своем дворе. </a:t>
            </a:r>
          </a:p>
        </p:txBody>
      </p:sp>
      <p:sp>
        <p:nvSpPr>
          <p:cNvPr id="24592" name="Прямоугольник 9"/>
          <p:cNvSpPr>
            <a:spLocks noChangeArrowheads="1"/>
          </p:cNvSpPr>
          <p:nvPr/>
        </p:nvSpPr>
        <p:spPr bwMode="auto">
          <a:xfrm>
            <a:off x="17463" y="2373313"/>
            <a:ext cx="457200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>
                <a:solidFill>
                  <a:srgbClr val="000099"/>
                </a:solidFill>
                <a:latin typeface="Times New Roman" pitchFamily="18" charset="0"/>
              </a:rPr>
              <a:t>3. Никогда не уходи </a:t>
            </a:r>
          </a:p>
          <a:p>
            <a:r>
              <a:rPr lang="ru-RU" b="1">
                <a:solidFill>
                  <a:srgbClr val="000099"/>
                </a:solidFill>
                <a:latin typeface="Times New Roman" pitchFamily="18" charset="0"/>
              </a:rPr>
              <a:t>с незнакомыми </a:t>
            </a:r>
          </a:p>
          <a:p>
            <a:r>
              <a:rPr lang="ru-RU" b="1">
                <a:solidFill>
                  <a:srgbClr val="000099"/>
                </a:solidFill>
                <a:latin typeface="Times New Roman" pitchFamily="18" charset="0"/>
              </a:rPr>
              <a:t>людьми!</a:t>
            </a:r>
          </a:p>
        </p:txBody>
      </p:sp>
      <p:sp>
        <p:nvSpPr>
          <p:cNvPr id="24593" name="Прямоугольник 11"/>
          <p:cNvSpPr>
            <a:spLocks noChangeArrowheads="1"/>
          </p:cNvSpPr>
          <p:nvPr/>
        </p:nvSpPr>
        <p:spPr bwMode="auto">
          <a:xfrm>
            <a:off x="44450" y="3573463"/>
            <a:ext cx="45720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>
                <a:solidFill>
                  <a:srgbClr val="009900"/>
                </a:solidFill>
                <a:latin typeface="Times New Roman" pitchFamily="18" charset="0"/>
              </a:rPr>
              <a:t>4. Не соглашайся пойти в гости или посмотреть интересные игрушки в машине с незнакомыми или малознакомыми людьми!</a:t>
            </a:r>
          </a:p>
        </p:txBody>
      </p:sp>
      <p:sp>
        <p:nvSpPr>
          <p:cNvPr id="24594" name="Прямоугольник 13"/>
          <p:cNvSpPr>
            <a:spLocks noChangeArrowheads="1"/>
          </p:cNvSpPr>
          <p:nvPr/>
        </p:nvSpPr>
        <p:spPr bwMode="auto">
          <a:xfrm>
            <a:off x="17463" y="4897438"/>
            <a:ext cx="45720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>
                <a:solidFill>
                  <a:srgbClr val="000099"/>
                </a:solidFill>
                <a:latin typeface="Times New Roman" pitchFamily="18" charset="0"/>
              </a:rPr>
              <a:t>5. Не садись </a:t>
            </a:r>
          </a:p>
          <a:p>
            <a:r>
              <a:rPr lang="ru-RU" b="1">
                <a:solidFill>
                  <a:srgbClr val="000099"/>
                </a:solidFill>
                <a:latin typeface="Times New Roman" pitchFamily="18" charset="0"/>
              </a:rPr>
              <a:t>в автомобиль </a:t>
            </a:r>
          </a:p>
          <a:p>
            <a:r>
              <a:rPr lang="ru-RU" b="1">
                <a:solidFill>
                  <a:srgbClr val="000099"/>
                </a:solidFill>
                <a:latin typeface="Times New Roman" pitchFamily="18" charset="0"/>
              </a:rPr>
              <a:t>с чужими людьми! </a:t>
            </a:r>
          </a:p>
          <a:p>
            <a:endParaRPr lang="ru-RU" b="1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24595" name="Прямоугольник 15"/>
          <p:cNvSpPr>
            <a:spLocks noChangeArrowheads="1"/>
          </p:cNvSpPr>
          <p:nvPr/>
        </p:nvSpPr>
        <p:spPr bwMode="auto">
          <a:xfrm>
            <a:off x="4421188" y="481013"/>
            <a:ext cx="457200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>
                <a:solidFill>
                  <a:srgbClr val="009900"/>
                </a:solidFill>
                <a:latin typeface="Times New Roman" pitchFamily="18" charset="0"/>
              </a:rPr>
              <a:t>6. Никогда не верь незнакомцу, если он обещает что-то купить или подарить тебе. Ответь, что тебе ничего не нужно! </a:t>
            </a:r>
          </a:p>
        </p:txBody>
      </p:sp>
      <p:sp>
        <p:nvSpPr>
          <p:cNvPr id="24596" name="Прямоугольник 17"/>
          <p:cNvSpPr>
            <a:spLocks noChangeArrowheads="1"/>
          </p:cNvSpPr>
          <p:nvPr/>
        </p:nvSpPr>
        <p:spPr bwMode="auto">
          <a:xfrm>
            <a:off x="4356100" y="1404938"/>
            <a:ext cx="4572000" cy="1477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>
                <a:solidFill>
                  <a:srgbClr val="000099"/>
                </a:solidFill>
                <a:latin typeface="Times New Roman" pitchFamily="18" charset="0"/>
              </a:rPr>
              <a:t>7. Если тебя стараются увести силой, вырывайся, сопротивляйся, кричи как можно громче «Я не знаю этого человека, помогите!», привлекай внимание прохожих</a:t>
            </a:r>
            <a:r>
              <a:rPr lang="ru-RU">
                <a:solidFill>
                  <a:srgbClr val="000099"/>
                </a:solidFill>
                <a:latin typeface="Times New Roman" pitchFamily="18" charset="0"/>
              </a:rPr>
              <a:t>.</a:t>
            </a:r>
          </a:p>
        </p:txBody>
      </p:sp>
      <p:sp>
        <p:nvSpPr>
          <p:cNvPr id="24597" name="Прямоугольник 19"/>
          <p:cNvSpPr>
            <a:spLocks noChangeArrowheads="1"/>
          </p:cNvSpPr>
          <p:nvPr/>
        </p:nvSpPr>
        <p:spPr bwMode="auto">
          <a:xfrm>
            <a:off x="4373563" y="2973388"/>
            <a:ext cx="45720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>
                <a:solidFill>
                  <a:srgbClr val="009900"/>
                </a:solidFill>
                <a:latin typeface="Times New Roman" pitchFamily="18" charset="0"/>
              </a:rPr>
              <a:t>8. Если ты потерялся, </a:t>
            </a:r>
          </a:p>
          <a:p>
            <a:r>
              <a:rPr lang="ru-RU" b="1">
                <a:solidFill>
                  <a:srgbClr val="009900"/>
                </a:solidFill>
                <a:latin typeface="Times New Roman" pitchFamily="18" charset="0"/>
              </a:rPr>
              <a:t>Обратись к любому </a:t>
            </a:r>
          </a:p>
          <a:p>
            <a:r>
              <a:rPr lang="ru-RU" b="1">
                <a:solidFill>
                  <a:srgbClr val="009900"/>
                </a:solidFill>
                <a:latin typeface="Times New Roman" pitchFamily="18" charset="0"/>
              </a:rPr>
              <a:t> человеку в форме.</a:t>
            </a:r>
          </a:p>
          <a:p>
            <a:r>
              <a:rPr lang="ru-RU" b="1">
                <a:solidFill>
                  <a:srgbClr val="FF0000"/>
                </a:solidFill>
                <a:latin typeface="Times New Roman" pitchFamily="18" charset="0"/>
              </a:rPr>
              <a:t> </a:t>
            </a:r>
          </a:p>
        </p:txBody>
      </p:sp>
      <p:sp>
        <p:nvSpPr>
          <p:cNvPr id="24598" name="Прямоугольник 21"/>
          <p:cNvSpPr>
            <a:spLocks noChangeArrowheads="1"/>
          </p:cNvSpPr>
          <p:nvPr/>
        </p:nvSpPr>
        <p:spPr bwMode="auto">
          <a:xfrm>
            <a:off x="4845050" y="4292600"/>
            <a:ext cx="457200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>
                <a:solidFill>
                  <a:srgbClr val="000099"/>
                </a:solidFill>
                <a:latin typeface="Times New Roman" pitchFamily="18" charset="0"/>
              </a:rPr>
              <a:t>9. Не входи в лифт</a:t>
            </a:r>
          </a:p>
          <a:p>
            <a:r>
              <a:rPr lang="ru-RU" b="1">
                <a:solidFill>
                  <a:srgbClr val="000099"/>
                </a:solidFill>
                <a:latin typeface="Times New Roman" pitchFamily="18" charset="0"/>
              </a:rPr>
              <a:t> с незнакомым </a:t>
            </a:r>
          </a:p>
          <a:p>
            <a:r>
              <a:rPr lang="ru-RU" b="1">
                <a:solidFill>
                  <a:srgbClr val="000099"/>
                </a:solidFill>
                <a:latin typeface="Times New Roman" pitchFamily="18" charset="0"/>
              </a:rPr>
              <a:t>человеком.</a:t>
            </a:r>
          </a:p>
        </p:txBody>
      </p:sp>
      <p:pic>
        <p:nvPicPr>
          <p:cNvPr id="24599" name="Picture 2" descr="http://2.bp.blogspot.com/-9NIJjTWxT5w/UpSY78-wstI/AAAAAAAABFg/XGGbYSehtRI/s1600/shop_property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68575" y="549275"/>
            <a:ext cx="1655763" cy="1511300"/>
          </a:xfrm>
          <a:prstGeom prst="rect">
            <a:avLst/>
          </a:prstGeom>
          <a:noFill/>
          <a:ln w="76200">
            <a:solidFill>
              <a:srgbClr val="FFFF00"/>
            </a:solidFill>
            <a:miter lim="800000"/>
            <a:headEnd/>
            <a:tailEnd/>
          </a:ln>
        </p:spPr>
      </p:pic>
      <p:pic>
        <p:nvPicPr>
          <p:cNvPr id="24600" name="Picture 5" descr="C:\Users\1\Pictures\img_1219951594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148513" y="4149725"/>
            <a:ext cx="1800225" cy="1546225"/>
          </a:xfrm>
          <a:prstGeom prst="rect">
            <a:avLst/>
          </a:prstGeom>
          <a:noFill/>
          <a:ln w="76200">
            <a:solidFill>
              <a:srgbClr val="FFFF00"/>
            </a:solidFill>
            <a:miter lim="800000"/>
            <a:headEnd/>
            <a:tailEnd/>
          </a:ln>
        </p:spPr>
      </p:pic>
      <p:sp>
        <p:nvSpPr>
          <p:cNvPr id="24601" name="Прямоугольник 23"/>
          <p:cNvSpPr>
            <a:spLocks noChangeArrowheads="1"/>
          </p:cNvSpPr>
          <p:nvPr/>
        </p:nvSpPr>
        <p:spPr bwMode="auto">
          <a:xfrm>
            <a:off x="4716463" y="5661025"/>
            <a:ext cx="45720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>
                <a:solidFill>
                  <a:srgbClr val="009900"/>
                </a:solidFill>
                <a:latin typeface="Times New Roman" pitchFamily="18" charset="0"/>
              </a:rPr>
              <a:t>10. Обо всем, что тебя тревожит, обязательно рассказывай родителям!</a:t>
            </a:r>
          </a:p>
        </p:txBody>
      </p:sp>
      <p:pic>
        <p:nvPicPr>
          <p:cNvPr id="24602" name="Picture 2" descr="C:\Users\1\Pictures\2014-04-01\Image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131050" y="2724150"/>
            <a:ext cx="1835150" cy="1293813"/>
          </a:xfrm>
          <a:prstGeom prst="rect">
            <a:avLst/>
          </a:prstGeom>
          <a:noFill/>
          <a:ln w="76200">
            <a:solidFill>
              <a:srgbClr val="FFFF00"/>
            </a:solidFill>
            <a:miter lim="800000"/>
            <a:headEnd/>
            <a:tailEnd/>
          </a:ln>
        </p:spPr>
      </p:pic>
      <p:pic>
        <p:nvPicPr>
          <p:cNvPr id="24603" name="Picture 3" descr="C:\Users\1\Pictures\2014-04-01\Image (2)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627313" y="4905375"/>
            <a:ext cx="1657350" cy="1511300"/>
          </a:xfrm>
          <a:prstGeom prst="rect">
            <a:avLst/>
          </a:prstGeom>
          <a:noFill/>
          <a:ln w="76200">
            <a:solidFill>
              <a:srgbClr val="FFFF00"/>
            </a:solidFill>
            <a:miter lim="800000"/>
            <a:headEnd/>
            <a:tailEnd/>
          </a:ln>
        </p:spPr>
      </p:pic>
      <p:pic>
        <p:nvPicPr>
          <p:cNvPr id="24604" name="Picture 5" descr="C:\Users\1\Pictures\2014-04-01\Image (3)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568575" y="2166938"/>
            <a:ext cx="1685925" cy="1430337"/>
          </a:xfrm>
          <a:prstGeom prst="rect">
            <a:avLst/>
          </a:prstGeom>
          <a:noFill/>
          <a:ln w="76200">
            <a:solidFill>
              <a:srgbClr val="FFFF00"/>
            </a:solidFill>
            <a:miter lim="800000"/>
            <a:headEnd/>
            <a:tailEnd/>
          </a:ln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Модульная">
      <a:dk1>
        <a:sysClr val="windowText" lastClr="000000"/>
      </a:dk1>
      <a:lt1>
        <a:sysClr val="window" lastClr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1603</TotalTime>
  <Words>289</Words>
  <Application>Microsoft Office PowerPoint</Application>
  <PresentationFormat>Экран (4:3)</PresentationFormat>
  <Paragraphs>52</Paragraphs>
  <Slides>21</Slides>
  <Notes>5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6</vt:i4>
      </vt:variant>
      <vt:variant>
        <vt:lpstr>Шаблон оформления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9" baseType="lpstr">
      <vt:lpstr>Times New Roman</vt:lpstr>
      <vt:lpstr>Arial</vt:lpstr>
      <vt:lpstr>Wingdings 2</vt:lpstr>
      <vt:lpstr>Wingdings</vt:lpstr>
      <vt:lpstr>Wingdings 3</vt:lpstr>
      <vt:lpstr>Calibri</vt:lpstr>
      <vt:lpstr>Апекс</vt:lpstr>
      <vt:lpstr>Диаграмма Microsoft Excel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</vt:vector>
  </TitlesOfParts>
  <Company>Жора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Опасный комп</dc:creator>
  <cp:lastModifiedBy>Admin</cp:lastModifiedBy>
  <cp:revision>171</cp:revision>
  <cp:lastPrinted>2014-03-29T17:35:59Z</cp:lastPrinted>
  <dcterms:created xsi:type="dcterms:W3CDTF">2013-04-26T12:14:38Z</dcterms:created>
  <dcterms:modified xsi:type="dcterms:W3CDTF">2015-11-12T07:04:05Z</dcterms:modified>
</cp:coreProperties>
</file>