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81" r:id="rId4"/>
    <p:sldId id="289" r:id="rId5"/>
    <p:sldId id="285" r:id="rId6"/>
    <p:sldId id="288" r:id="rId7"/>
    <p:sldId id="284" r:id="rId8"/>
    <p:sldId id="272" r:id="rId9"/>
    <p:sldId id="282" r:id="rId10"/>
    <p:sldId id="287" r:id="rId11"/>
    <p:sldId id="283" r:id="rId12"/>
    <p:sldId id="290" r:id="rId13"/>
    <p:sldId id="28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4309-2C13-40A7-B456-69D65E2EAFE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DC29-4FCE-4BDC-93C3-EBE0D04B3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405426"/>
            <a:ext cx="9684568" cy="7263426"/>
          </a:xfrm>
          <a:prstGeom prst="rect">
            <a:avLst/>
          </a:prstGeom>
        </p:spPr>
      </p:pic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1412776"/>
            <a:ext cx="10063802" cy="6625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90872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Героический Черноморский флот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1941 - 1945</a:t>
            </a:r>
            <a:endParaRPr lang="ru-RU" sz="4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-531440"/>
            <a:ext cx="9771753" cy="7754769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 состав Черноморского флота входил уникальный корабль – зенитная </a:t>
            </a:r>
            <a:r>
              <a:rPr lang="ru-RU" sz="1600" b="1" dirty="0" err="1" smtClean="0">
                <a:solidFill>
                  <a:srgbClr val="002060"/>
                </a:solidFill>
              </a:rPr>
              <a:t>плавбатарея</a:t>
            </a:r>
            <a:r>
              <a:rPr lang="ru-RU" sz="1600" b="1" dirty="0" smtClean="0">
                <a:solidFill>
                  <a:srgbClr val="002060"/>
                </a:solidFill>
              </a:rPr>
              <a:t> №3 «Не тронь меня!», которая участвовала в обороне Севастополя в 1941-1942 годах</a:t>
            </a:r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2924944"/>
            <a:ext cx="471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Самый странный в нашей военно-морской истории корабль, был сконструирован капитаном 1-го </a:t>
            </a:r>
            <a:r>
              <a:rPr lang="ru-RU" sz="1600" b="1" dirty="0" smtClean="0">
                <a:solidFill>
                  <a:srgbClr val="002060"/>
                </a:solidFill>
              </a:rPr>
              <a:t>ранга Григорием </a:t>
            </a:r>
            <a:r>
              <a:rPr lang="ru-RU" sz="1600" b="1" dirty="0" err="1" smtClean="0">
                <a:solidFill>
                  <a:srgbClr val="002060"/>
                </a:solidFill>
              </a:rPr>
              <a:t>Бутаковым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Это была несамоходная плавучая стальная «баржа» прямоугольной формы, с пушками и зенитными пулеметами</a:t>
            </a:r>
            <a:r>
              <a:rPr lang="ru-RU" sz="1600" dirty="0" smtClean="0"/>
              <a:t>, </a:t>
            </a:r>
            <a:r>
              <a:rPr lang="ru-RU" sz="1600" b="1" dirty="0" smtClean="0">
                <a:solidFill>
                  <a:srgbClr val="002060"/>
                </a:solidFill>
              </a:rPr>
              <a:t>размером 50 метров в длину, 30 метров в ширину, с высотой борта 15 метров</a:t>
            </a:r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11-581372730035_3-1280x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3018048"/>
            <a:ext cx="2952328" cy="199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372730031_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052736"/>
            <a:ext cx="378084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31440"/>
            <a:ext cx="9771753" cy="7754769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flipH="1"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836712"/>
            <a:ext cx="43204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3 августа 1941 г. на отдельной плавучей батарее №3 был поднят военно-морской флаг СССР, и её экипаж во главе </a:t>
            </a:r>
            <a:r>
              <a:rPr lang="ru-RU" sz="1600" b="1" dirty="0" smtClean="0">
                <a:solidFill>
                  <a:srgbClr val="002060"/>
                </a:solidFill>
              </a:rPr>
              <a:t>со старшим лейтенантом</a:t>
            </a:r>
            <a:r>
              <a:rPr lang="ru-RU" sz="1600" b="1" dirty="0" smtClean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Сергеем Мошенским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приступил </a:t>
            </a:r>
            <a:r>
              <a:rPr lang="ru-RU" sz="1600" b="1" dirty="0" smtClean="0">
                <a:solidFill>
                  <a:srgbClr val="002060"/>
                </a:solidFill>
              </a:rPr>
              <a:t>к несению службы.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Плавбатарея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приступила к охране севастопольского неба, прикрытию зенитным огнём кораблей Черноморского Флота и противовоздушной обороне аэродрома на мысе Херсонес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За 9 месяцев боев сумела уничтожить более 20 немецких самолетов</a:t>
            </a:r>
          </a:p>
          <a:p>
            <a:endParaRPr lang="ru-RU" dirty="0"/>
          </a:p>
        </p:txBody>
      </p:sp>
      <p:pic>
        <p:nvPicPr>
          <p:cNvPr id="9" name="Рисунок 8" descr="e450ba112bb0fd12357b47b446d882a2.jpg"/>
          <p:cNvPicPr>
            <a:picLocks noChangeAspect="1"/>
          </p:cNvPicPr>
          <p:nvPr/>
        </p:nvPicPr>
        <p:blipFill>
          <a:blip r:embed="rId3" cstate="print"/>
          <a:srcRect l="17871" t="23498" r="15980" b="20709"/>
          <a:stretch>
            <a:fillRect/>
          </a:stretch>
        </p:blipFill>
        <p:spPr>
          <a:xfrm>
            <a:off x="4788024" y="4221088"/>
            <a:ext cx="252028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.01_Командир_Сергей_Мошенс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340768"/>
            <a:ext cx="2210941" cy="305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-531440"/>
            <a:ext cx="9771753" cy="7754769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44886_22_i_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764704"/>
            <a:ext cx="3497555" cy="196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ostoprimechatelnost_krym_sevastopol_monument_soldat_i_matros-_18_.jpg"/>
          <p:cNvPicPr>
            <a:picLocks noChangeAspect="1"/>
          </p:cNvPicPr>
          <p:nvPr/>
        </p:nvPicPr>
        <p:blipFill>
          <a:blip r:embed="rId4" cstate="print"/>
          <a:srcRect l="13987" t="9099" r="23070" b="11444"/>
          <a:stretch>
            <a:fillRect/>
          </a:stretch>
        </p:blipFill>
        <p:spPr>
          <a:xfrm>
            <a:off x="1331640" y="2564904"/>
            <a:ext cx="3424170" cy="289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21465576_foto0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708920"/>
            <a:ext cx="2365013" cy="201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16288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Памятники морякам и десантникам 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ерноморского флота в Крыму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31440"/>
            <a:ext cx="9771753" cy="7754769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flipH="1">
            <a:off x="1043608" y="404664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836712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2525125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7" y="764704"/>
            <a:ext cx="3384377" cy="217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amyatnik_desantnik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068960"/>
            <a:ext cx="2395701" cy="166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amyatnik-moryakam-Evpatoriyskogo-morskogo-desanta-vyisazhennogo-u-beregov-Evpatorii.jpg"/>
          <p:cNvPicPr>
            <a:picLocks noChangeAspect="1"/>
          </p:cNvPicPr>
          <p:nvPr/>
        </p:nvPicPr>
        <p:blipFill>
          <a:blip r:embed="rId5" cstate="print"/>
          <a:srcRect l="6667" r="10000"/>
          <a:stretch>
            <a:fillRect/>
          </a:stretch>
        </p:blipFill>
        <p:spPr>
          <a:xfrm>
            <a:off x="4932040" y="2060848"/>
            <a:ext cx="390043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540568" y="-405426"/>
            <a:ext cx="9684568" cy="7263426"/>
          </a:xfrm>
          <a:prstGeom prst="rect">
            <a:avLst/>
          </a:prstGeom>
        </p:spPr>
      </p:pic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116632" y="1287954"/>
            <a:ext cx="9828582" cy="66181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-531440"/>
            <a:ext cx="9771753" cy="7754769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41044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Черноморский флот был одним из самых подготовленных соединений Вооруженных сил СССР.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его состав входили порядка 300 кораблей и катеров разных классов, в частности, 1 линейный корабль, 6 крейсеров, 16 лидеров и эсминцев, 47 подводных лодок, 600 самолетов различных типов.</a:t>
            </a:r>
          </a:p>
          <a:p>
            <a:endParaRPr lang="ru-RU" dirty="0"/>
          </a:p>
        </p:txBody>
      </p:sp>
      <p:pic>
        <p:nvPicPr>
          <p:cNvPr id="5" name="Рисунок 4" descr="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764704"/>
            <a:ext cx="322141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3501008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Корабли Черноморского флота принимали участие в обороне Одессы, Севастополя, Новороссийска и в битве за Кавказ. Не только на море. Черноморцы пополняли ряды морской пехоты и гарнизонов, защищающих города. За ярость в бою немцы прозвали их «черной смертью».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2 (30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717032"/>
            <a:ext cx="273534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31440"/>
            <a:ext cx="9771753" cy="7754769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flipH="1">
            <a:off x="1043608" y="404664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3284984"/>
            <a:ext cx="4139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1484784"/>
            <a:ext cx="48600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Флот располагал пятью базами: в Одессе, Николаеве, Новороссийске, Батуми и главной в Севастополе. Уже 22 июня 1941 года немецкая авиация нанесла бомбовый удар по Севастополю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Впрочем, застать врасплох советских моряков не удалось.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4077b18a1b877f6a979d122ed441b6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48680"/>
            <a:ext cx="2448272" cy="155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original.jpg"/>
          <p:cNvPicPr>
            <a:picLocks noChangeAspect="1"/>
          </p:cNvPicPr>
          <p:nvPr/>
        </p:nvPicPr>
        <p:blipFill>
          <a:blip r:embed="rId4" cstate="print"/>
          <a:srcRect t="9800" b="9980"/>
          <a:stretch>
            <a:fillRect/>
          </a:stretch>
        </p:blipFill>
        <p:spPr>
          <a:xfrm>
            <a:off x="5220072" y="3645024"/>
            <a:ext cx="3600693" cy="205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59632" y="2636912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Атаку отбили благодаря своевременному обнаружению эскадрильи противника радарами крейсера «Молотов». 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12" name="Рисунок 11" descr="regnum_picture_14603183346910413_norm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068960"/>
            <a:ext cx="1944216" cy="153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-531440"/>
            <a:ext cx="9771753" cy="7754769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артинки по запросу Кесаев Астан НИКОлаевич карти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556792"/>
            <a:ext cx="165618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3848" y="1268760"/>
            <a:ext cx="55446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Астан Николаевич </a:t>
            </a:r>
            <a:r>
              <a:rPr lang="ru-RU" b="1" dirty="0" err="1" smtClean="0">
                <a:solidFill>
                  <a:srgbClr val="002060"/>
                </a:solidFill>
              </a:rPr>
              <a:t>Кесаев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Герой Советского Союза, капитан </a:t>
            </a:r>
            <a:r>
              <a:rPr lang="en-US" sz="1600" b="1" dirty="0" smtClean="0">
                <a:solidFill>
                  <a:srgbClr val="002060"/>
                </a:solidFill>
              </a:rPr>
              <a:t>I </a:t>
            </a:r>
            <a:r>
              <a:rPr lang="ru-RU" sz="1600" b="1" dirty="0" smtClean="0">
                <a:solidFill>
                  <a:srgbClr val="002060"/>
                </a:solidFill>
              </a:rPr>
              <a:t>ранга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Родился </a:t>
            </a:r>
            <a:r>
              <a:rPr lang="ru-RU" sz="1600" dirty="0" smtClean="0">
                <a:solidFill>
                  <a:srgbClr val="002060"/>
                </a:solidFill>
              </a:rPr>
              <a:t>11 сентября 1914 года в селе Дигора (ныне - город Республики Северная Осетия-Алания), в семье служащего. Осетин. Окончил 7 классов. Жил в городе герое Севастополе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278092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 Военно-Морском Флоте с 1933 года.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Проходил военную службу на Черноморском флоте: с сентября 1937 года по декабрь 1939 года -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командир </a:t>
            </a:r>
            <a:r>
              <a:rPr lang="ru-RU" sz="1600" b="1" dirty="0" smtClean="0">
                <a:solidFill>
                  <a:srgbClr val="002060"/>
                </a:solidFill>
              </a:rPr>
              <a:t>штурманской боевой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части </a:t>
            </a:r>
            <a:r>
              <a:rPr lang="ru-RU" sz="1600" b="1" dirty="0" smtClean="0">
                <a:solidFill>
                  <a:srgbClr val="002060"/>
                </a:solidFill>
              </a:rPr>
              <a:t>(БЧ-1) подводной лодки «А-3».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 октября 1940 года по февраль 1941 года - помощник командира ПЛ "Щ-206" и с февраля 1941 года - командир ПЛ "М-117"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11" name="Рисунок 10" descr="Картинки по запросу Кесаев Астан НИКОлаевич картин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259228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31440"/>
            <a:ext cx="9771753" cy="7754769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flipH="1"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1772816"/>
            <a:ext cx="4067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Под командованием капитан-лейтенанта </a:t>
            </a:r>
            <a:r>
              <a:rPr lang="ru-RU" sz="1600" dirty="0" err="1" smtClean="0">
                <a:solidFill>
                  <a:srgbClr val="002060"/>
                </a:solidFill>
              </a:rPr>
              <a:t>Кесаева</a:t>
            </a:r>
            <a:r>
              <a:rPr lang="ru-RU" sz="1600" dirty="0" smtClean="0">
                <a:solidFill>
                  <a:srgbClr val="002060"/>
                </a:solidFill>
              </a:rPr>
              <a:t> подлодка несла дозорную службу, высаживала разведывательные группы, осуществляла поиск и атаковала вражеские корабли на коммуникациях противника, срывая его перевозки воинских грузов между Крымом и западными черноморскими портами, а также эвакуацию отступающих с Крымского побережья советских войск. 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В боевых походах командир ПЛ "М-117" проявлял исключительные отвагу и мужество.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Картинки по запросу Кесаев Астан НИКОлаевич карти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35283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артинки по запросу Кесаев Астан НИКОлаевич картин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052736"/>
            <a:ext cx="237626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-531440"/>
            <a:ext cx="9771753" cy="7754769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За период войны А.Н. </a:t>
            </a:r>
            <a:r>
              <a:rPr lang="ru-RU" sz="1600" b="1" dirty="0" err="1" smtClean="0">
                <a:solidFill>
                  <a:srgbClr val="002060"/>
                </a:solidFill>
              </a:rPr>
              <a:t>Кесаев</a:t>
            </a:r>
            <a:r>
              <a:rPr lang="ru-RU" sz="1600" b="1" dirty="0" smtClean="0">
                <a:solidFill>
                  <a:srgbClr val="002060"/>
                </a:solidFill>
              </a:rPr>
              <a:t> совершил четырнадцать боевых походов, провёл десять торпедных атак, выпустив 17 торпед. По данным, он потопил 6 транспортов и 3 десантные баржи противника.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57301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Указом Президиума Верховного Совета СССР от 31 мая 1944 года  за умелое командование подводной лодкой, образцовое выполнение боевых заданий командования и проявленные при этом геройство и мужество капитану-лейтенанту </a:t>
            </a:r>
            <a:r>
              <a:rPr lang="ru-RU" sz="2000" b="1" dirty="0" err="1" smtClean="0">
                <a:solidFill>
                  <a:srgbClr val="002060"/>
                </a:solidFill>
              </a:rPr>
              <a:t>Кесаеву</a:t>
            </a:r>
            <a:r>
              <a:rPr lang="ru-RU" sz="2000" b="1" dirty="0" smtClean="0">
                <a:solidFill>
                  <a:srgbClr val="002060"/>
                </a:solidFill>
              </a:rPr>
              <a:t> Астану Николаевичу </a:t>
            </a:r>
            <a:r>
              <a:rPr lang="ru-RU" sz="1600" b="1" dirty="0" smtClean="0">
                <a:solidFill>
                  <a:srgbClr val="002060"/>
                </a:solidFill>
              </a:rPr>
              <a:t>присвоено звание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Героя </a:t>
            </a:r>
            <a:r>
              <a:rPr lang="ru-RU" sz="1600" b="1" dirty="0" smtClean="0">
                <a:solidFill>
                  <a:srgbClr val="002060"/>
                </a:solidFill>
              </a:rPr>
              <a:t>Советского Союза с вручением ордена Ленина и медали "Золотая Звезда".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Картинки по запросу Кесаев Астан НИКОлаевич карти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02433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31440"/>
            <a:ext cx="9771753" cy="7754769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flipH="1">
            <a:off x="1043608" y="476672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етераны-подводники у памятника Кесаеву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2924944"/>
            <a:ext cx="241176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76470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Скончался 16 января 1977 года. Похоронен на кладбище в </a:t>
            </a:r>
            <a:r>
              <a:rPr lang="ru-RU" sz="1600" b="1" dirty="0" smtClean="0">
                <a:solidFill>
                  <a:srgbClr val="002060"/>
                </a:solidFill>
              </a:rPr>
              <a:t>Севастополе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384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Награды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Орден Ленина. 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Три ордена Красного  Знамени.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Ордена Отечественной войны 1-й степени.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Красная Звезда.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Медаль "За боевые заслуги</a:t>
            </a:r>
            <a:r>
              <a:rPr lang="ru-RU" sz="1600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Картинки по запросу Кесаев Астан НИКОлаевич картин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8"/>
            <a:ext cx="237626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299695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Имя Астана </a:t>
            </a:r>
            <a:r>
              <a:rPr lang="ru-RU" sz="1600" b="1" dirty="0" err="1" smtClean="0">
                <a:solidFill>
                  <a:srgbClr val="002060"/>
                </a:solidFill>
              </a:rPr>
              <a:t>Кесаева</a:t>
            </a:r>
            <a:r>
              <a:rPr lang="ru-RU" sz="1600" b="1" dirty="0" smtClean="0">
                <a:solidFill>
                  <a:srgbClr val="002060"/>
                </a:solidFill>
              </a:rPr>
              <a:t> присвоено улицам в городах Севастополь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28498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 городе Севастополь в честь Астана </a:t>
            </a:r>
            <a:r>
              <a:rPr lang="ru-RU" sz="1600" b="1" dirty="0" err="1" smtClean="0">
                <a:solidFill>
                  <a:srgbClr val="002060"/>
                </a:solidFill>
              </a:rPr>
              <a:t>Кесаева</a:t>
            </a:r>
            <a:r>
              <a:rPr lang="ru-RU" sz="1600" b="1" dirty="0" smtClean="0">
                <a:solidFill>
                  <a:srgbClr val="002060"/>
                </a:solidFill>
              </a:rPr>
              <a:t> названа средняя школа </a:t>
            </a:r>
            <a:r>
              <a:rPr lang="ru-RU" sz="1600" b="1" dirty="0" smtClean="0">
                <a:solidFill>
                  <a:srgbClr val="002060"/>
                </a:solidFill>
              </a:rPr>
              <a:t>№4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386104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Городской сквер имени Героя Советского Союза Астана </a:t>
            </a:r>
            <a:r>
              <a:rPr lang="ru-RU" sz="1400" b="1" dirty="0" err="1" smtClean="0">
                <a:solidFill>
                  <a:srgbClr val="002060"/>
                </a:solidFill>
              </a:rPr>
              <a:t>Кесаева</a:t>
            </a:r>
            <a:r>
              <a:rPr lang="ru-RU" sz="1400" b="1" dirty="0" smtClean="0">
                <a:solidFill>
                  <a:srgbClr val="002060"/>
                </a:solidFill>
              </a:rPr>
              <a:t>, был открыт 10 декабря 2019 года на одноименной улице в </a:t>
            </a:r>
            <a:r>
              <a:rPr lang="ru-RU" sz="1400" b="1" dirty="0" err="1" smtClean="0">
                <a:solidFill>
                  <a:srgbClr val="002060"/>
                </a:solidFill>
              </a:rPr>
              <a:t>Гагаринском</a:t>
            </a:r>
            <a:r>
              <a:rPr lang="ru-RU" sz="1400" b="1" dirty="0" smtClean="0">
                <a:solidFill>
                  <a:srgbClr val="002060"/>
                </a:solidFill>
              </a:rPr>
              <a:t> районе Севастополя.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443711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 мемориальной части сквера на специальном постаменте был установлен мемориальный камень — фрагмент скалы из диабаза весом 37 тонн, который доставили в Севастополь из Северной Осетии-Алании, малой Родины Астана </a:t>
            </a:r>
            <a:r>
              <a:rPr lang="ru-RU" sz="1400" b="1" dirty="0" err="1" smtClean="0">
                <a:solidFill>
                  <a:srgbClr val="002060"/>
                </a:solidFill>
              </a:rPr>
              <a:t>Кесаева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-531440"/>
            <a:ext cx="9771753" cy="7754769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539552" y="404664"/>
            <a:ext cx="8352928" cy="460851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4464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Отметился в боях на Черном </a:t>
            </a:r>
            <a:r>
              <a:rPr lang="ru-RU" sz="1600" b="1" dirty="0" smtClean="0">
                <a:solidFill>
                  <a:srgbClr val="002060"/>
                </a:solidFill>
              </a:rPr>
              <a:t>море подводник</a:t>
            </a:r>
            <a:r>
              <a:rPr lang="ru-RU" sz="1600" b="1" dirty="0" smtClean="0">
                <a:solidFill>
                  <a:srgbClr val="002060"/>
                </a:solidFill>
              </a:rPr>
              <a:t>, капитан 3-го ранга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Михаил </a:t>
            </a:r>
            <a:r>
              <a:rPr lang="ru-RU" b="1" dirty="0" err="1" smtClean="0">
                <a:solidFill>
                  <a:srgbClr val="002060"/>
                </a:solidFill>
              </a:rPr>
              <a:t>Грешилов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На подлодке М-35 он потопил 4 транспорта противника, а в конце 1942 года, перейдя на лодку Щ-215, добавил к своему боевому счету еще 4 вражеских транспорта и две баржи.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31-podvodnaya-lodka-m_35_-kotoroy-komadoval-greshilov_-s-avtografom-komandira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068960"/>
            <a:ext cx="3024336" cy="171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20687"/>
            <a:ext cx="1981952" cy="283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_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356992"/>
            <a:ext cx="2372947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a2aafd1db03a038074cf69c5963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31440"/>
            <a:ext cx="9771753" cy="7754769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flipH="1">
            <a:off x="1043608" y="404664"/>
            <a:ext cx="8100392" cy="561662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1268760"/>
            <a:ext cx="558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0050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764704"/>
            <a:ext cx="3888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Указом Президиума Верховного Совета СССР от  16 мая 1944 года «за образцовое выполнение боевых заданий командования на фронте борьбы с фашистскими захватчиками по освобождению Крыма  и проявленное при этом геройство»                                                        </a:t>
            </a:r>
            <a:r>
              <a:rPr lang="ru-RU" sz="1600" b="1" dirty="0" err="1" smtClean="0">
                <a:solidFill>
                  <a:srgbClr val="002060"/>
                </a:solidFill>
              </a:rPr>
              <a:t>Грешилову</a:t>
            </a:r>
            <a:r>
              <a:rPr lang="ru-RU" sz="1600" b="1" dirty="0" smtClean="0">
                <a:solidFill>
                  <a:srgbClr val="002060"/>
                </a:solidFill>
              </a:rPr>
              <a:t> Михаилу Васильевичу присвоено Звание Героя Советского Союза с вручением ордена Ленина и медали «Золотая Звезда» </a:t>
            </a:r>
            <a:endParaRPr lang="ru-RU" sz="1600" dirty="0"/>
          </a:p>
        </p:txBody>
      </p:sp>
      <p:pic>
        <p:nvPicPr>
          <p:cNvPr id="11" name="Рисунок 10" descr="444886_6_i_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412776"/>
            <a:ext cx="2630592" cy="2736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888" y="3429000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Награды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Орден Ленина;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3 ордена Красного Знамени;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орден Нахимова 2-й степени;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2 ордена Отечественной войны 1-й степени;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орден Красной Звезды;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медали;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701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system165</dc:creator>
  <cp:lastModifiedBy>system165</cp:lastModifiedBy>
  <cp:revision>76</cp:revision>
  <dcterms:created xsi:type="dcterms:W3CDTF">2020-01-19T18:41:51Z</dcterms:created>
  <dcterms:modified xsi:type="dcterms:W3CDTF">2020-02-24T11:14:16Z</dcterms:modified>
</cp:coreProperties>
</file>