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81" r:id="rId4"/>
    <p:sldId id="289" r:id="rId5"/>
    <p:sldId id="285" r:id="rId6"/>
    <p:sldId id="288" r:id="rId7"/>
    <p:sldId id="284" r:id="rId8"/>
    <p:sldId id="272" r:id="rId9"/>
    <p:sldId id="282" r:id="rId10"/>
    <p:sldId id="287" r:id="rId11"/>
    <p:sldId id="283" r:id="rId12"/>
    <p:sldId id="290" r:id="rId13"/>
    <p:sldId id="28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44309-2C13-40A7-B456-69D65E2EAFEA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3DC29-4FCE-4BDC-93C3-EBE0D04B3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40568" y="-405426"/>
            <a:ext cx="9684568" cy="7263426"/>
          </a:xfrm>
          <a:prstGeom prst="rect">
            <a:avLst/>
          </a:prstGeom>
        </p:spPr>
      </p:pic>
      <p:pic>
        <p:nvPicPr>
          <p:cNvPr id="3" name="Рисунок 2" descr="s12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52536" y="1412776"/>
            <a:ext cx="10063802" cy="66253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908720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Героический Черноморский флот </a:t>
            </a:r>
          </a:p>
          <a:p>
            <a:pPr algn="ctr"/>
            <a:r>
              <a:rPr lang="ru-RU" sz="40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1941 - 1945</a:t>
            </a:r>
            <a:endParaRPr lang="ru-RU" sz="4000" b="1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15616" y="1556792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 состав Черноморского флота входил уникальный корабль – зенитная </a:t>
            </a:r>
            <a:r>
              <a:rPr lang="ru-RU" sz="1600" b="1" dirty="0" err="1" smtClean="0">
                <a:solidFill>
                  <a:srgbClr val="002060"/>
                </a:solidFill>
              </a:rPr>
              <a:t>плавбатарея</a:t>
            </a:r>
            <a:r>
              <a:rPr lang="ru-RU" sz="1600" b="1" dirty="0" smtClean="0">
                <a:solidFill>
                  <a:srgbClr val="002060"/>
                </a:solidFill>
              </a:rPr>
              <a:t> №3 «Не тронь меня!», которая участвовала в обороне Севастополя в 1941-1942 годах</a:t>
            </a:r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27984" y="2924944"/>
            <a:ext cx="4716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Самый странный в нашей военно-морской истории корабль, был сконструирован капитаном 1-го </a:t>
            </a:r>
            <a:r>
              <a:rPr lang="ru-RU" sz="1600" b="1" dirty="0" smtClean="0">
                <a:solidFill>
                  <a:srgbClr val="002060"/>
                </a:solidFill>
              </a:rPr>
              <a:t>ранга Григорием </a:t>
            </a:r>
            <a:r>
              <a:rPr lang="ru-RU" sz="1600" b="1" dirty="0" err="1" smtClean="0">
                <a:solidFill>
                  <a:srgbClr val="002060"/>
                </a:solidFill>
              </a:rPr>
              <a:t>Бутаковым</a:t>
            </a:r>
            <a:r>
              <a:rPr lang="ru-RU" sz="1600" b="1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Это была несамоходная плавучая стальная «баржа» прямоугольной формы, с пушками и зенитными пулеметами</a:t>
            </a:r>
            <a:r>
              <a:rPr lang="ru-RU" sz="1600" dirty="0" smtClean="0"/>
              <a:t>, </a:t>
            </a:r>
            <a:r>
              <a:rPr lang="ru-RU" sz="1600" b="1" dirty="0" smtClean="0">
                <a:solidFill>
                  <a:srgbClr val="002060"/>
                </a:solidFill>
              </a:rPr>
              <a:t>размером 50 метров в длину, 30 метров в ширину, с высотой борта 15 метров</a:t>
            </a:r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 descr="11-581372730035_3-1280x8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3" y="3018048"/>
            <a:ext cx="2952328" cy="1995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372730031_4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052736"/>
            <a:ext cx="3780849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836712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3 августа 1941 г. на отдельной плавучей батарее №3 был поднят военно-морской флаг СССР, и её экипаж во главе </a:t>
            </a:r>
            <a:r>
              <a:rPr lang="ru-RU" sz="1600" b="1" dirty="0" smtClean="0">
                <a:solidFill>
                  <a:srgbClr val="002060"/>
                </a:solidFill>
              </a:rPr>
              <a:t>со старшим лейтенантом</a:t>
            </a:r>
            <a:r>
              <a:rPr lang="ru-RU" sz="1600" b="1" dirty="0" smtClean="0">
                <a:solidFill>
                  <a:srgbClr val="002060"/>
                </a:solidFill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Сергеем Мошенским</a:t>
            </a: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sz="1600" b="1" dirty="0" smtClean="0">
                <a:solidFill>
                  <a:srgbClr val="002060"/>
                </a:solidFill>
              </a:rPr>
              <a:t>                                                         приступил </a:t>
            </a:r>
            <a:r>
              <a:rPr lang="ru-RU" sz="1600" b="1" dirty="0" smtClean="0">
                <a:solidFill>
                  <a:srgbClr val="002060"/>
                </a:solidFill>
              </a:rPr>
              <a:t>к несению службы.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</a:rPr>
              <a:t>Плавбатарея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приступила к охране севастопольского неба, прикрытию зенитным огнём кораблей Черноморского Флота и противовоздушной обороне аэродрома на мысе Херсонес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За 9 месяцев боев сумела уничтожить более 20 немецких самолетов</a:t>
            </a:r>
          </a:p>
          <a:p>
            <a:endParaRPr lang="ru-RU" dirty="0"/>
          </a:p>
        </p:txBody>
      </p:sp>
      <p:pic>
        <p:nvPicPr>
          <p:cNvPr id="9" name="Рисунок 8" descr="e450ba112bb0fd12357b47b446d882a2.jpg"/>
          <p:cNvPicPr>
            <a:picLocks noChangeAspect="1"/>
          </p:cNvPicPr>
          <p:nvPr/>
        </p:nvPicPr>
        <p:blipFill>
          <a:blip r:embed="rId3" cstate="print"/>
          <a:srcRect l="17871" t="23498" r="15980" b="20709"/>
          <a:stretch>
            <a:fillRect/>
          </a:stretch>
        </p:blipFill>
        <p:spPr>
          <a:xfrm>
            <a:off x="4788024" y="4221088"/>
            <a:ext cx="2520280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5.01_Командир_Сергей_Мошенски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1340768"/>
            <a:ext cx="2210941" cy="305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444886_22_i_3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764704"/>
            <a:ext cx="3497555" cy="196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ostoprimechatelnost_krym_sevastopol_monument_soldat_i_matros-_18_.jpg"/>
          <p:cNvPicPr>
            <a:picLocks noChangeAspect="1"/>
          </p:cNvPicPr>
          <p:nvPr/>
        </p:nvPicPr>
        <p:blipFill>
          <a:blip r:embed="rId4" cstate="print"/>
          <a:srcRect l="13987" t="9099" r="23070" b="11444"/>
          <a:stretch>
            <a:fillRect/>
          </a:stretch>
        </p:blipFill>
        <p:spPr>
          <a:xfrm>
            <a:off x="1331640" y="2564904"/>
            <a:ext cx="3424170" cy="2891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521465576_foto00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2708920"/>
            <a:ext cx="2365013" cy="2018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259632" y="162880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Памятники морякам и десантникам </a:t>
            </a:r>
            <a:r>
              <a:rPr lang="ru-RU" b="1" dirty="0" smtClean="0">
                <a:solidFill>
                  <a:srgbClr val="002060"/>
                </a:solidFill>
              </a:rPr>
              <a:t>Ч</a:t>
            </a:r>
            <a:r>
              <a:rPr lang="ru-RU" b="1" dirty="0" smtClean="0">
                <a:solidFill>
                  <a:srgbClr val="002060"/>
                </a:solidFill>
              </a:rPr>
              <a:t>ерноморского флота в Крыму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04664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836712"/>
            <a:ext cx="43924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2525125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7" y="764704"/>
            <a:ext cx="3384377" cy="2176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Pamyatnik_desantnik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3068960"/>
            <a:ext cx="2395701" cy="1665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Pamyatnik-moryakam-Evpatoriyskogo-morskogo-desanta-vyisazhennogo-u-beregov-Evpatorii.jpg"/>
          <p:cNvPicPr>
            <a:picLocks noChangeAspect="1"/>
          </p:cNvPicPr>
          <p:nvPr/>
        </p:nvPicPr>
        <p:blipFill>
          <a:blip r:embed="rId5" cstate="print"/>
          <a:srcRect l="6667" r="10000"/>
          <a:stretch>
            <a:fillRect/>
          </a:stretch>
        </p:blipFill>
        <p:spPr>
          <a:xfrm>
            <a:off x="4932040" y="2060848"/>
            <a:ext cx="3900433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540568" y="-405426"/>
            <a:ext cx="9684568" cy="7263426"/>
          </a:xfrm>
          <a:prstGeom prst="rect">
            <a:avLst/>
          </a:prstGeom>
        </p:spPr>
      </p:pic>
      <p:pic>
        <p:nvPicPr>
          <p:cNvPr id="3" name="Рисунок 2" descr="s12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-1116632" y="1287954"/>
            <a:ext cx="9828582" cy="66181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1628800"/>
            <a:ext cx="410445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Черноморский флот был одним из самых подготовленных соединений Вооруженных сил СССР.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</a:rPr>
              <a:t>его состав входили порядка 300 кораблей и катеров разных классов, в частности, 1 линейный корабль, 6 крейсеров, 16 лидеров и эсминцев, 47 подводных лодок, 600 самолетов различных типов.</a:t>
            </a:r>
          </a:p>
          <a:p>
            <a:endParaRPr lang="ru-RU" dirty="0"/>
          </a:p>
        </p:txBody>
      </p:sp>
      <p:pic>
        <p:nvPicPr>
          <p:cNvPr id="5" name="Рисунок 4" descr="1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764704"/>
            <a:ext cx="322141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99992" y="3501008"/>
            <a:ext cx="4248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Корабли Черноморского флота принимали участие в обороне Одессы, Севастополя, Новороссийска и в битве за Кавказ. Не только на море. Черноморцы пополняли ряды морской пехоты и гарнизонов, защищающих города. За ярость в бою немцы прозвали их «черной смертью».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2 (30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3717032"/>
            <a:ext cx="2735347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04664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79712" y="3284984"/>
            <a:ext cx="4139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 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3968" y="1484784"/>
            <a:ext cx="48600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Флот располагал пятью базами: в Одессе, Николаеве, Новороссийске, Батуми и главной в Севастополе. Уже 22 июня 1941 года немецкая авиация нанесла бомбовый удар по Севастополю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Впрочем, застать врасплох советских моряков не удалось.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4077b18a1b877f6a979d122ed441b6d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548680"/>
            <a:ext cx="2448272" cy="1557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original.jpg"/>
          <p:cNvPicPr>
            <a:picLocks noChangeAspect="1"/>
          </p:cNvPicPr>
          <p:nvPr/>
        </p:nvPicPr>
        <p:blipFill>
          <a:blip r:embed="rId4" cstate="print"/>
          <a:srcRect t="9800" b="9980"/>
          <a:stretch>
            <a:fillRect/>
          </a:stretch>
        </p:blipFill>
        <p:spPr>
          <a:xfrm>
            <a:off x="5220072" y="3645024"/>
            <a:ext cx="3600693" cy="2056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259632" y="2636912"/>
            <a:ext cx="23042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Атаку отбили благодаря своевременному обнаружению эскадрильи противника радарами крейсера «Молотов». </a:t>
            </a: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12" name="Рисунок 11" descr="regnum_picture_14603183346910413_norm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3068960"/>
            <a:ext cx="1944216" cy="1537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Картинки по запросу Кесаев Астан НИКОлаевич карти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7" y="1556792"/>
            <a:ext cx="1656183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03848" y="1268760"/>
            <a:ext cx="554461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Астан Николаевич </a:t>
            </a:r>
            <a:r>
              <a:rPr lang="ru-RU" b="1" dirty="0" err="1" smtClean="0">
                <a:solidFill>
                  <a:srgbClr val="002060"/>
                </a:solidFill>
              </a:rPr>
              <a:t>Кесаев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Герой Советского Союза, капитан </a:t>
            </a:r>
            <a:r>
              <a:rPr lang="en-US" sz="1600" b="1" dirty="0" smtClean="0">
                <a:solidFill>
                  <a:srgbClr val="002060"/>
                </a:solidFill>
              </a:rPr>
              <a:t>I </a:t>
            </a:r>
            <a:r>
              <a:rPr lang="ru-RU" sz="1600" b="1" dirty="0" smtClean="0">
                <a:solidFill>
                  <a:srgbClr val="002060"/>
                </a:solidFill>
              </a:rPr>
              <a:t>ранга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Родился </a:t>
            </a:r>
            <a:r>
              <a:rPr lang="ru-RU" sz="1600" dirty="0" smtClean="0">
                <a:solidFill>
                  <a:srgbClr val="002060"/>
                </a:solidFill>
              </a:rPr>
              <a:t>11 сентября 1914 года в селе Дигора (ныне - город Республики Северная Осетия-Алания), в семье служащего. Осетин. Окончил 7 классов. Жил в городе герое Севастополе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915816" y="2780928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 Военно-Морском Флоте с 1933 года.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Проходил военную службу на Черноморском флоте: с сентября 1937 года по декабрь 1939 года - </a:t>
            </a:r>
            <a:r>
              <a:rPr lang="ru-RU" sz="1600" b="1" dirty="0" smtClean="0">
                <a:solidFill>
                  <a:srgbClr val="002060"/>
                </a:solidFill>
              </a:rPr>
              <a:t>                                            командир </a:t>
            </a:r>
            <a:r>
              <a:rPr lang="ru-RU" sz="1600" b="1" dirty="0" smtClean="0">
                <a:solidFill>
                  <a:srgbClr val="002060"/>
                </a:solidFill>
              </a:rPr>
              <a:t>штурманской боевой </a:t>
            </a:r>
            <a:r>
              <a:rPr lang="ru-RU" sz="1600" b="1" dirty="0" smtClean="0">
                <a:solidFill>
                  <a:srgbClr val="002060"/>
                </a:solidFill>
              </a:rPr>
              <a:t>                                                      части </a:t>
            </a:r>
            <a:r>
              <a:rPr lang="ru-RU" sz="1600" b="1" dirty="0" smtClean="0">
                <a:solidFill>
                  <a:srgbClr val="002060"/>
                </a:solidFill>
              </a:rPr>
              <a:t>(БЧ-1) подводной лодки «А-3».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4293096"/>
            <a:ext cx="4320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 октября 1940 года по февраль 1941 года - помощник командира ПЛ "Щ-206" и с февраля 1941 года - командир ПЛ "М-117"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pic>
        <p:nvPicPr>
          <p:cNvPr id="11" name="Рисунок 10" descr="Картинки по запросу Кесаев Астан НИКОлаевич картин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429000"/>
            <a:ext cx="2592288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76056" y="1772816"/>
            <a:ext cx="40679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Под командованием капитан-лейтенанта </a:t>
            </a:r>
            <a:r>
              <a:rPr lang="ru-RU" sz="1600" dirty="0" err="1" smtClean="0">
                <a:solidFill>
                  <a:srgbClr val="002060"/>
                </a:solidFill>
              </a:rPr>
              <a:t>Кесаева</a:t>
            </a:r>
            <a:r>
              <a:rPr lang="ru-RU" sz="1600" dirty="0" smtClean="0">
                <a:solidFill>
                  <a:srgbClr val="002060"/>
                </a:solidFill>
              </a:rPr>
              <a:t> подлодка несла дозорную службу, высаживала разведывательные группы, осуществляла поиск и атаковала вражеские корабли на коммуникациях противника, срывая его перевозки воинских грузов между Крымом и западными черноморскими портами, а также эвакуацию отступающих с Крымского побережья советских войск. </a:t>
            </a:r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 В боевых походах командир ПЛ "М-117" проявлял исключительные отвагу и мужество.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Картинки по запросу Кесаев Астан НИКОлаевич карти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36912"/>
            <a:ext cx="352839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Картинки по запросу Кесаев Астан НИКОлаевич картин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052736"/>
            <a:ext cx="2376264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162880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За период войны А.Н. </a:t>
            </a:r>
            <a:r>
              <a:rPr lang="ru-RU" sz="1600" b="1" dirty="0" err="1" smtClean="0">
                <a:solidFill>
                  <a:srgbClr val="002060"/>
                </a:solidFill>
              </a:rPr>
              <a:t>Кесаев</a:t>
            </a:r>
            <a:r>
              <a:rPr lang="ru-RU" sz="1600" b="1" dirty="0" smtClean="0">
                <a:solidFill>
                  <a:srgbClr val="002060"/>
                </a:solidFill>
              </a:rPr>
              <a:t> совершил четырнадцать боевых походов, провёл десять торпедных атак, выпустив 17 торпед. По данным, он потопил 6 транспортов и 3 десантные баржи противника.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573016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Указом Президиума Верховного Совета СССР от 31 мая 1944 года  за умелое командование подводной лодкой, образцовое выполнение боевых заданий командования и проявленные при этом геройство и мужество капитану-лейтенанту </a:t>
            </a:r>
            <a:r>
              <a:rPr lang="ru-RU" sz="2000" b="1" dirty="0" err="1" smtClean="0">
                <a:solidFill>
                  <a:srgbClr val="002060"/>
                </a:solidFill>
              </a:rPr>
              <a:t>Кесаеву</a:t>
            </a:r>
            <a:r>
              <a:rPr lang="ru-RU" sz="2000" b="1" dirty="0" smtClean="0">
                <a:solidFill>
                  <a:srgbClr val="002060"/>
                </a:solidFill>
              </a:rPr>
              <a:t> Астану Николаевичу </a:t>
            </a:r>
            <a:r>
              <a:rPr lang="ru-RU" sz="1600" b="1" dirty="0" smtClean="0">
                <a:solidFill>
                  <a:srgbClr val="002060"/>
                </a:solidFill>
              </a:rPr>
              <a:t>присвоено звание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Героя </a:t>
            </a:r>
            <a:r>
              <a:rPr lang="ru-RU" sz="1600" b="1" dirty="0" smtClean="0">
                <a:solidFill>
                  <a:srgbClr val="002060"/>
                </a:solidFill>
              </a:rPr>
              <a:t>Советского Союза с вручением ордена Ленина и медали "Золотая Звезда".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Картинки по запросу Кесаев Астан НИКОлаевич карти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24744"/>
            <a:ext cx="302433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76672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етераны-подводники у памятника Кесаеву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2240" y="2924944"/>
            <a:ext cx="241176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259632" y="76470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Скончался 16 января 1977 года. Похоронен на кладбище в </a:t>
            </a:r>
            <a:r>
              <a:rPr lang="ru-RU" sz="1600" b="1" dirty="0" smtClean="0">
                <a:solidFill>
                  <a:srgbClr val="002060"/>
                </a:solidFill>
              </a:rPr>
              <a:t>Севастополе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1124744"/>
            <a:ext cx="33843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Награды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Орден Ленина. 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Три ордена Красного  Знамени.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Ордена Отечественной войны 1-й степени.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Красная Звезда.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 Медаль "За боевые заслуги</a:t>
            </a:r>
            <a:r>
              <a:rPr lang="ru-RU" sz="1600" b="1" dirty="0" smtClean="0">
                <a:solidFill>
                  <a:srgbClr val="002060"/>
                </a:solidFill>
              </a:rPr>
              <a:t>"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 descr="Картинки по запросу Кесаев Астан НИКОлаевич картинк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340768"/>
            <a:ext cx="237626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043608" y="2996952"/>
            <a:ext cx="5976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Имя Астана </a:t>
            </a:r>
            <a:r>
              <a:rPr lang="ru-RU" sz="1600" b="1" dirty="0" err="1" smtClean="0">
                <a:solidFill>
                  <a:srgbClr val="002060"/>
                </a:solidFill>
              </a:rPr>
              <a:t>Кесаева</a:t>
            </a:r>
            <a:r>
              <a:rPr lang="ru-RU" sz="1600" b="1" dirty="0" smtClean="0">
                <a:solidFill>
                  <a:srgbClr val="002060"/>
                </a:solidFill>
              </a:rPr>
              <a:t> присвоено улицам в городах Севастополь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3284984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 городе Севастополь в честь Астана </a:t>
            </a:r>
            <a:r>
              <a:rPr lang="ru-RU" sz="1600" b="1" dirty="0" err="1" smtClean="0">
                <a:solidFill>
                  <a:srgbClr val="002060"/>
                </a:solidFill>
              </a:rPr>
              <a:t>Кесаева</a:t>
            </a:r>
            <a:r>
              <a:rPr lang="ru-RU" sz="1600" b="1" dirty="0" smtClean="0">
                <a:solidFill>
                  <a:srgbClr val="002060"/>
                </a:solidFill>
              </a:rPr>
              <a:t> названа средняя школа </a:t>
            </a:r>
            <a:r>
              <a:rPr lang="ru-RU" sz="1600" b="1" dirty="0" smtClean="0">
                <a:solidFill>
                  <a:srgbClr val="002060"/>
                </a:solidFill>
              </a:rPr>
              <a:t>№4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7624" y="38610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Городской сквер имени Героя Советского Союза Астана </a:t>
            </a:r>
            <a:r>
              <a:rPr lang="ru-RU" sz="1400" b="1" dirty="0" err="1" smtClean="0">
                <a:solidFill>
                  <a:srgbClr val="002060"/>
                </a:solidFill>
              </a:rPr>
              <a:t>Кесаева</a:t>
            </a:r>
            <a:r>
              <a:rPr lang="ru-RU" sz="1400" b="1" dirty="0" smtClean="0">
                <a:solidFill>
                  <a:srgbClr val="002060"/>
                </a:solidFill>
              </a:rPr>
              <a:t>, был открыт 10 декабря 2019 года на одноименной улице в </a:t>
            </a:r>
            <a:r>
              <a:rPr lang="ru-RU" sz="1400" b="1" dirty="0" err="1" smtClean="0">
                <a:solidFill>
                  <a:srgbClr val="002060"/>
                </a:solidFill>
              </a:rPr>
              <a:t>Гагаринском</a:t>
            </a:r>
            <a:r>
              <a:rPr lang="ru-RU" sz="1400" b="1" dirty="0" smtClean="0">
                <a:solidFill>
                  <a:srgbClr val="002060"/>
                </a:solidFill>
              </a:rPr>
              <a:t> районе Севастополя. 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139952" y="4437112"/>
            <a:ext cx="5004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В мемориальной части сквера на специальном постаменте был установлен мемориальный камень — фрагмент скалы из диабаза весом 37 тонн, который доставили в Севастополь из Северной Осетии-Алании, малой Родины Астана </a:t>
            </a:r>
            <a:r>
              <a:rPr lang="ru-RU" sz="1400" b="1" dirty="0" err="1" smtClean="0">
                <a:solidFill>
                  <a:srgbClr val="002060"/>
                </a:solidFill>
              </a:rPr>
              <a:t>Кесаева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1" y="-531440"/>
            <a:ext cx="9771753" cy="7754769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539552" y="404664"/>
            <a:ext cx="8352928" cy="46085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99592" y="1484784"/>
            <a:ext cx="44644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Отметился в боях на Черном </a:t>
            </a:r>
            <a:r>
              <a:rPr lang="ru-RU" sz="1600" b="1" dirty="0" smtClean="0">
                <a:solidFill>
                  <a:srgbClr val="002060"/>
                </a:solidFill>
              </a:rPr>
              <a:t>море подводник</a:t>
            </a:r>
            <a:r>
              <a:rPr lang="ru-RU" sz="1600" b="1" dirty="0" smtClean="0">
                <a:solidFill>
                  <a:srgbClr val="002060"/>
                </a:solidFill>
              </a:rPr>
              <a:t>, капитан 3-го ранга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Михаил </a:t>
            </a:r>
            <a:r>
              <a:rPr lang="ru-RU" b="1" dirty="0" err="1" smtClean="0">
                <a:solidFill>
                  <a:srgbClr val="002060"/>
                </a:solidFill>
              </a:rPr>
              <a:t>Грешилов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 На подлодке М-35 он потопил 4 транспорта противника, а в конце 1942 года, перейдя на лодку Щ-215, добавил к своему боевому счету еще 4 вражеских транспорта и две баржи.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31-podvodnaya-lodka-m_35_-kotoroy-komadoval-greshilov_-s-avtografom-komandira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068960"/>
            <a:ext cx="3024336" cy="171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4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620687"/>
            <a:ext cx="1981952" cy="2836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_07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3356992"/>
            <a:ext cx="2372947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d0a2aafd1db03a038074cf69c5963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531440"/>
            <a:ext cx="9771753" cy="7754769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 flipH="1">
            <a:off x="1043608" y="404664"/>
            <a:ext cx="8100392" cy="561662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63888" y="1268760"/>
            <a:ext cx="5580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.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400506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475656" y="764704"/>
            <a:ext cx="388843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Указом Президиума Верховного Совета СССР от  16 мая 1944 года «за образцовое выполнение боевых заданий командования на фронте борьбы с фашистскими захватчиками по освобождению Крыма  и проявленное при этом геройство»                                                        </a:t>
            </a:r>
            <a:r>
              <a:rPr lang="ru-RU" sz="1600" b="1" dirty="0" err="1" smtClean="0">
                <a:solidFill>
                  <a:srgbClr val="002060"/>
                </a:solidFill>
              </a:rPr>
              <a:t>Грешилову</a:t>
            </a:r>
            <a:r>
              <a:rPr lang="ru-RU" sz="1600" b="1" dirty="0" smtClean="0">
                <a:solidFill>
                  <a:srgbClr val="002060"/>
                </a:solidFill>
              </a:rPr>
              <a:t> Михаилу Васильевичу присвоено Звание Героя Советского Союза с вручением ордена Ленина и медали «Золотая Звезда» </a:t>
            </a:r>
            <a:endParaRPr lang="ru-RU" sz="1600" dirty="0"/>
          </a:p>
        </p:txBody>
      </p:sp>
      <p:pic>
        <p:nvPicPr>
          <p:cNvPr id="11" name="Рисунок 10" descr="444886_6_i_0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412776"/>
            <a:ext cx="2630592" cy="27363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63888" y="3429000"/>
            <a:ext cx="32403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Награды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Орден Ленина;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3 ордена Красного Знамени;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орден Нахимова 2-й степени;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2 ордена Отечественной войны 1-й степени;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орден Красной Звезды;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медали;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701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system165</dc:creator>
  <cp:lastModifiedBy>system165</cp:lastModifiedBy>
  <cp:revision>76</cp:revision>
  <dcterms:created xsi:type="dcterms:W3CDTF">2020-01-19T18:41:51Z</dcterms:created>
  <dcterms:modified xsi:type="dcterms:W3CDTF">2020-02-24T11:14:16Z</dcterms:modified>
</cp:coreProperties>
</file>