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7" r:id="rId5"/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7" r:id="rId14"/>
    <p:sldId id="268" r:id="rId15"/>
    <p:sldId id="266" r:id="rId16"/>
    <p:sldId id="26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3" autoAdjust="0"/>
    <p:restoredTop sz="94660"/>
  </p:normalViewPr>
  <p:slideViewPr>
    <p:cSldViewPr>
      <p:cViewPr varScale="1">
        <p:scale>
          <a:sx n="116" d="100"/>
          <a:sy n="116" d="100"/>
        </p:scale>
        <p:origin x="-150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2088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3D76A-875B-4F1B-A7D4-99646019C7C6}" type="datetimeFigureOut">
              <a:rPr lang="ru-RU" smtClean="0"/>
              <a:pPr/>
              <a:t>01.10.2024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92612-70A5-4497-A73D-FA082255AF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774D8-0BED-481B-B0ED-8ABBC860A072}" type="datetimeFigureOut">
              <a:rPr lang="ru-RU" smtClean="0"/>
              <a:pPr/>
              <a:t>01.10.2024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16A70-7C62-42D6-A168-EC3E2FD851D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16A70-7C62-42D6-A168-EC3E2FD851D9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tific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8077200" cy="338554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33400" y="2675692"/>
            <a:ext cx="8077200" cy="769441"/>
          </a:xfrm>
          <a:prstGeom prst="rect">
            <a:avLst/>
          </a:prstGeom>
        </p:spPr>
        <p:txBody>
          <a:bodyPr wrap="square" lIns="91440" tIns="45720" rIns="91440" bIns="45720" anchor="t" anchorCtr="0">
            <a:noAutofit/>
          </a:bodyPr>
          <a:lstStyle>
            <a:lvl1pPr marL="0" indent="0" algn="ctr">
              <a:buNone/>
              <a:defRPr sz="48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33400" y="2209800"/>
            <a:ext cx="8077200" cy="30777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33400" y="3578423"/>
            <a:ext cx="8077200" cy="76497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50292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E43258E-B84F-43BF-88EB-FBEA0EE45A76}" type="datetime4">
              <a:rPr lang="ru-RU" smtClean="0"/>
              <a:pPr/>
              <a:t>1 октября 2024 г.</a:t>
            </a:fld>
            <a:endParaRPr lang="ru-RU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5029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Signature of Teacher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50292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3258E-B84F-43BF-88EB-FBEA0EE45A76}" type="datetime4">
              <a:rPr lang="ru-RU" smtClean="0"/>
              <a:pPr/>
              <a:t>1 октября 2024 г.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5029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Signature of Teacher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3D356C-D440-4011-A917-6B20D47D2F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Муниципальное бюджетное дошкольное образовательное учреждение г. Керчи РК «Детский сад комбинированного вида №11 «Ручеек»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EAA8501-61BF-4E36-8848-7A092E4EB2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800" dirty="0"/>
              <a:t>НОМИНАЦИЯ «МОЛОДЫЕ ВОСПИТАТЕЛИ ДОШКОЛЬНЫХ ОБРАЗОВАТЕЛЬНЫХ ОРГАНИЗАЦИЯ»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994F8EA-1978-48C2-952D-C8D5033F94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600" dirty="0"/>
              <a:t>КОНКУРС «ПЕДАГОГИЧЕСКИЙ ДЕБЮТ»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51BD578-C5E8-49A9-BA4C-46438A958C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400" y="4101644"/>
            <a:ext cx="8077200" cy="764977"/>
          </a:xfrm>
        </p:spPr>
        <p:txBody>
          <a:bodyPr>
            <a:normAutofit/>
          </a:bodyPr>
          <a:lstStyle/>
          <a:p>
            <a:r>
              <a:rPr lang="ru-RU" sz="2400" dirty="0"/>
              <a:t>«У МЕНЯ ЭТО ПОЛУЧАЕТСЯ ХОРОШО»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7EB1C4C8-865B-4A99-A973-BA928992A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0152" y="5013176"/>
            <a:ext cx="2895600" cy="365125"/>
          </a:xfrm>
        </p:spPr>
        <p:txBody>
          <a:bodyPr/>
          <a:lstStyle/>
          <a:p>
            <a:r>
              <a:rPr lang="ru-RU" dirty="0"/>
              <a:t>ВОСПИТАТЕЛЬ: КУРЫЛЮК АНАСТАСИЯ СТЕПАНОВНА</a:t>
            </a:r>
          </a:p>
        </p:txBody>
      </p:sp>
    </p:spTree>
    <p:extLst>
      <p:ext uri="{BB962C8B-B14F-4D97-AF65-F5344CB8AC3E}">
        <p14:creationId xmlns:p14="http://schemas.microsoft.com/office/powerpoint/2010/main" xmlns="" val="191206243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E913CFA-8DE0-42CC-B9DD-DD0B933206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3947" y="286302"/>
            <a:ext cx="8077200" cy="764977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У меня хорошо получается применять инновационные технологии в сфере личностного воспитания детей</a:t>
            </a:r>
          </a:p>
        </p:txBody>
      </p:sp>
      <p:pic>
        <p:nvPicPr>
          <p:cNvPr id="8" name="стефан">
            <a:hlinkClick r:id="" action="ppaction://media"/>
            <a:extLst>
              <a:ext uri="{FF2B5EF4-FFF2-40B4-BE49-F238E27FC236}">
                <a16:creationId xmlns:a16="http://schemas.microsoft.com/office/drawing/2014/main" xmlns="" id="{06C6BEB5-45CD-4914-957F-AC631D7E958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33400" y="1243106"/>
            <a:ext cx="807720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312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8 работа моряк">
            <a:hlinkClick r:id="" action="ppaction://media"/>
            <a:extLst>
              <a:ext uri="{FF2B5EF4-FFF2-40B4-BE49-F238E27FC236}">
                <a16:creationId xmlns:a16="http://schemas.microsoft.com/office/drawing/2014/main" xmlns="" id="{FF6AAA3E-FDB2-4133-8238-298708E0C4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41437" y="980728"/>
            <a:ext cx="6461125" cy="56788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82FF879-5E91-497E-9DFB-4DD2FB8321A5}"/>
              </a:ext>
            </a:extLst>
          </p:cNvPr>
          <p:cNvSpPr txBox="1"/>
          <p:nvPr/>
        </p:nvSpPr>
        <p:spPr>
          <a:xfrm>
            <a:off x="755575" y="198438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У меня хорошо получается взаимодействовать с родителями в вопросах воспитания и обучения детей</a:t>
            </a:r>
          </a:p>
        </p:txBody>
      </p:sp>
    </p:spTree>
    <p:extLst>
      <p:ext uri="{BB962C8B-B14F-4D97-AF65-F5344CB8AC3E}">
        <p14:creationId xmlns:p14="http://schemas.microsoft.com/office/powerpoint/2010/main" xmlns="" val="289305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9EC6B5E-D5C6-455C-BDF2-2554418A1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188640"/>
            <a:ext cx="8077200" cy="769441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Каким быть должен воспитатель?»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05F0DD2-6C95-4135-BE34-8C4203422F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400" y="2276872"/>
            <a:ext cx="8077200" cy="764977"/>
          </a:xfrm>
        </p:spPr>
        <p:txBody>
          <a:bodyPr>
            <a:noAutofit/>
          </a:bodyPr>
          <a:lstStyle/>
          <a:p>
            <a:r>
              <a:rPr lang="ru-RU" sz="2000" dirty="0"/>
              <a:t> Я часто задаю себе вопрос: «Каким быть должен воспитатель?»  И теперь ответ я знаю точный. </a:t>
            </a:r>
          </a:p>
          <a:p>
            <a:r>
              <a:rPr lang="ru-RU" sz="2000" dirty="0"/>
              <a:t>Конечно, добрым должен быть,</a:t>
            </a:r>
          </a:p>
          <a:p>
            <a:r>
              <a:rPr lang="ru-RU" sz="2000" dirty="0"/>
              <a:t>                                          Любить детей, любить ученье,</a:t>
            </a:r>
          </a:p>
          <a:p>
            <a:r>
              <a:rPr lang="ru-RU" sz="2000" dirty="0"/>
              <a:t>                                          Свою профессию любить.</a:t>
            </a:r>
          </a:p>
          <a:p>
            <a:r>
              <a:rPr lang="ru-RU" sz="2000" dirty="0"/>
              <a:t>                                          Ещё он щедрым должен быть,</a:t>
            </a:r>
          </a:p>
          <a:p>
            <a:r>
              <a:rPr lang="ru-RU" sz="2000" dirty="0"/>
              <a:t>                                           Всего себя без сожаленья</a:t>
            </a:r>
          </a:p>
          <a:p>
            <a:r>
              <a:rPr lang="ru-RU" sz="2000" dirty="0"/>
              <a:t>                                           Он должен детям подарить. </a:t>
            </a:r>
          </a:p>
        </p:txBody>
      </p:sp>
    </p:spTree>
    <p:extLst>
      <p:ext uri="{BB962C8B-B14F-4D97-AF65-F5344CB8AC3E}">
        <p14:creationId xmlns:p14="http://schemas.microsoft.com/office/powerpoint/2010/main" xmlns="" val="27327410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60BF2F6-C8F4-4400-B00C-3082FDEFAD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400" y="2276872"/>
            <a:ext cx="8077200" cy="764977"/>
          </a:xfrm>
        </p:spPr>
        <p:txBody>
          <a:bodyPr>
            <a:noAutofit/>
          </a:bodyPr>
          <a:lstStyle/>
          <a:p>
            <a:r>
              <a:rPr lang="ru-RU" sz="60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4016219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>
          <a:xfrm>
            <a:off x="538692" y="404664"/>
            <a:ext cx="8077200" cy="769441"/>
          </a:xfrm>
        </p:spPr>
        <p:txBody>
          <a:bodyPr/>
          <a:lstStyle/>
          <a:p>
            <a:r>
              <a:rPr lang="ru-RU" sz="2400" dirty="0"/>
              <a:t>Я – воспитатель МБДОУ №11 «Ручеек», г. Керчь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538692" y="1844824"/>
            <a:ext cx="4033308" cy="4176464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chemeClr val="tx1"/>
                </a:solidFill>
              </a:rPr>
              <a:t>В 2018 году поступила в Крымский инженерно-педагогический университет имени </a:t>
            </a:r>
            <a:r>
              <a:rPr lang="ru-RU" sz="1800" dirty="0" err="1">
                <a:solidFill>
                  <a:schemeClr val="tx1"/>
                </a:solidFill>
              </a:rPr>
              <a:t>Февзи</a:t>
            </a:r>
            <a:r>
              <a:rPr lang="ru-RU" sz="1800" dirty="0">
                <a:solidFill>
                  <a:schemeClr val="tx1"/>
                </a:solidFill>
              </a:rPr>
              <a:t> Якубова на специальность – дошкольное образование.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</a:rPr>
              <a:t>В 2022 году по завершению обучения получила красный диплом.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</a:rPr>
              <a:t>Сейчас заканчиваю магистратуру по специальности – Управление дошкольным образованием.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</a:rPr>
              <a:t>Педагогический стаж – 3 года.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9DAB2F1-5F50-4D16-8ABA-5C3512545C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086601"/>
            <a:ext cx="4030460" cy="369290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F7FEDB7-BE5D-4DBB-8E1A-42385CCBA6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400" y="764704"/>
            <a:ext cx="8077200" cy="4968551"/>
          </a:xfrm>
        </p:spPr>
        <p:txBody>
          <a:bodyPr>
            <a:normAutofit/>
          </a:bodyPr>
          <a:lstStyle/>
          <a:p>
            <a:r>
              <a:rPr lang="ru-RU" sz="4000" dirty="0"/>
              <a:t>Моё педагогическое кредо: </a:t>
            </a:r>
          </a:p>
          <a:p>
            <a:r>
              <a:rPr lang="ru-RU" sz="4000" dirty="0"/>
              <a:t>Моя работа – любовь с заботой!</a:t>
            </a:r>
          </a:p>
          <a:p>
            <a:endParaRPr lang="ru-RU" sz="48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00E081F-F947-4F04-98B6-D26E3EE4401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2420888"/>
            <a:ext cx="4896544" cy="403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8372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BB10BE9-458B-46EA-85F1-8F4A883A1B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400" y="548680"/>
            <a:ext cx="8077200" cy="5760640"/>
          </a:xfrm>
        </p:spPr>
        <p:txBody>
          <a:bodyPr>
            <a:norm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</a:rPr>
              <a:t>Детский сад – это мир, в котором свои обычаи и правила. Что привело меня в детский сад? Желание прикоснуться к миру дошкольного детства. Возможность привнести что-то новое, быть полезным детям, обществу, нашей стране. В своей работе воспитатель отдается на все 100% и всегда видит результат, поэтому нет профессии труднее и радостнее. Прекрасная профессия - воспитатель, и каждый знает, сколько сил и энергии мы отдаём нашим детям и их родителям. 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</a:rPr>
              <a:t>Дети – это наше будущее!</a:t>
            </a:r>
          </a:p>
        </p:txBody>
      </p:sp>
    </p:spTree>
    <p:extLst>
      <p:ext uri="{BB962C8B-B14F-4D97-AF65-F5344CB8AC3E}">
        <p14:creationId xmlns:p14="http://schemas.microsoft.com/office/powerpoint/2010/main" xmlns="" val="3508922094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54F2FA4-5A8E-4203-9578-3EEB9E7A55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188640"/>
            <a:ext cx="8077200" cy="769441"/>
          </a:xfrm>
        </p:spPr>
        <p:txBody>
          <a:bodyPr/>
          <a:lstStyle/>
          <a:p>
            <a:r>
              <a:rPr lang="ru-RU" sz="4000" dirty="0">
                <a:solidFill>
                  <a:schemeClr val="tx1"/>
                </a:solidFill>
              </a:rPr>
              <a:t>У меня хорошо получается учиться!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1A8D890-1FD2-4D94-AF1E-514D60FB5A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6491" y="4631992"/>
            <a:ext cx="3567509" cy="20308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EB01028-6B03-454A-A270-3103052D64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3862" y="2977384"/>
            <a:ext cx="3490311" cy="22260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2AF4162-8FC9-4434-AA24-A1B7A2D54D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195" y="2010990"/>
            <a:ext cx="2644049" cy="377837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29B0236-B994-44B2-BB9C-F6991DC6EF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74" y="4546865"/>
            <a:ext cx="3469036" cy="211593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94AC85B-2765-4078-8741-CC97E5B3E0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63" y="2653199"/>
            <a:ext cx="3467847" cy="227168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D8E9DED0-B545-4144-97B2-E2CEE75703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1199" y="1008111"/>
            <a:ext cx="3415638" cy="222600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0E8D064-BD6F-45E3-A5DD-6893D063E8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055" y="953021"/>
            <a:ext cx="3407928" cy="211593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CDF43CF-7DB9-44D3-83B4-BE751A89159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3050" y="3047967"/>
            <a:ext cx="8077900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6616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4ADA502-00CB-4640-B749-ABA73C5853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260648"/>
            <a:ext cx="8077200" cy="769441"/>
          </a:xfrm>
        </p:spPr>
        <p:txBody>
          <a:bodyPr/>
          <a:lstStyle/>
          <a:p>
            <a:r>
              <a:rPr lang="ru-RU" sz="3600" dirty="0">
                <a:solidFill>
                  <a:schemeClr val="tx1"/>
                </a:solidFill>
              </a:rPr>
              <a:t>У меня хорошо получается быть воспитателем!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0842614-5649-424E-9E6F-DC11A0EBC6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400" y="1772816"/>
            <a:ext cx="8077200" cy="7649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40E5CFA-CF75-4427-9CE6-AF5EA0F8B5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1052" y="4497865"/>
            <a:ext cx="2880320" cy="21602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2CEF897-AFB1-4099-AD93-5B14EA3CD7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2719" y="1535831"/>
            <a:ext cx="3318561" cy="2488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0BA0205-10F3-42ED-81A4-07D50CBD4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4177" y="1100074"/>
            <a:ext cx="2397290" cy="319638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D87C5B1-0D2A-47B6-A9C7-9D8A54E644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60" y="4169183"/>
            <a:ext cx="3318563" cy="248892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3FA2BD3-9209-4575-937A-22E083C435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60" y="1535831"/>
            <a:ext cx="2670806" cy="19256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C311A33-DBA1-40BF-8893-27EAA2C470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279" y="3606151"/>
            <a:ext cx="2397290" cy="319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3462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1D669A2-517A-45C3-88AB-867F72475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260648"/>
            <a:ext cx="8077200" cy="769441"/>
          </a:xfrm>
        </p:spPr>
        <p:txBody>
          <a:bodyPr/>
          <a:lstStyle/>
          <a:p>
            <a:r>
              <a:rPr lang="ru-RU" sz="3200" dirty="0">
                <a:solidFill>
                  <a:schemeClr val="tx1"/>
                </a:solidFill>
              </a:rPr>
              <a:t>У меня хорошо получается быть творческим человеком и активно участвовать в жизни сада!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BE24962-6E30-4272-B822-7643E89818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A5C5CF1-26BF-4958-B62C-AADD3ECE8F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2126" y="1788905"/>
            <a:ext cx="2059747" cy="30463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D16905F-E674-44DF-81D1-17A17C0A5A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0988" y="4510286"/>
            <a:ext cx="4062023" cy="23366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F340EE9-4D78-4487-BA87-CC2E075A1C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0840" y="1788905"/>
            <a:ext cx="3059831" cy="27380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1F64E94-4626-4BE2-8B29-4FDF0FFA66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27" y="1717391"/>
            <a:ext cx="3059832" cy="288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2231487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059E016-A770-4627-9779-392C6F05D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188640"/>
            <a:ext cx="8077200" cy="769441"/>
          </a:xfrm>
        </p:spPr>
        <p:txBody>
          <a:bodyPr/>
          <a:lstStyle/>
          <a:p>
            <a:r>
              <a:rPr lang="ru-RU" sz="3600" dirty="0">
                <a:solidFill>
                  <a:schemeClr val="tx1"/>
                </a:solidFill>
              </a:rPr>
              <a:t>У меня хорошо получается изготавливать для детей пособия и игры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BDF3259-4CE3-4CF0-809D-99D9029E09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00B8034-D2EA-4078-BF71-FABF8690A8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279568" y="2932356"/>
            <a:ext cx="3312369" cy="44164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012A00C-5785-41E6-9268-6F04B5BE48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31574" y="1364769"/>
            <a:ext cx="3312369" cy="441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3813592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C609CAC-AB2E-49DD-BF7C-E99BD14C4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260648"/>
            <a:ext cx="8077200" cy="769441"/>
          </a:xfrm>
        </p:spPr>
        <p:txBody>
          <a:bodyPr/>
          <a:lstStyle/>
          <a:p>
            <a:r>
              <a:rPr lang="ru-RU" sz="2800" dirty="0">
                <a:solidFill>
                  <a:schemeClr val="tx1"/>
                </a:solidFill>
              </a:rPr>
              <a:t>У меня хорошо получается развивать у детей умственные, творческие и физические способности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4C99F81-9B6D-4EF3-8792-36362C6876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70E5396-069F-494E-AE49-11FEA8546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972"/>
          <a:stretch/>
        </p:blipFill>
        <p:spPr>
          <a:xfrm>
            <a:off x="177609" y="1218047"/>
            <a:ext cx="2956755" cy="23068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648BED8-9425-4829-B6D5-811863C7F6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5230" y="4174369"/>
            <a:ext cx="3245660" cy="243424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134D9C5-0C6A-41AB-9D36-7DC1B0A077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109" y="4158643"/>
            <a:ext cx="3245660" cy="243424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0BFD26F-CC8D-4E3A-8EBB-89B882F747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9634" y="1262698"/>
            <a:ext cx="2956756" cy="221756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AB679F0-D500-45EE-A8D3-FF5CB111D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1772816"/>
            <a:ext cx="2692763" cy="357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5885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ElmSchAw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ids Zon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BB2780C3CC07BD4BAA623FF9571645580400D1570604EA743043A2641365C0E91715" ma:contentTypeVersion="55" ma:contentTypeDescription="Create a new document." ma:contentTypeScope="" ma:versionID="2c496a0f341a72d7e8cbd42eb499a6d4">
  <xsd:schema xmlns:xsd="http://www.w3.org/2001/XMLSchema" xmlns:xs="http://www.w3.org/2001/XMLSchema" xmlns:p="http://schemas.microsoft.com/office/2006/metadata/properties" xmlns:ns2="9d035d7d-02e5-4a00-8b62-9a556aabc7b5" xmlns:ns3="91e8d559-4d54-460d-ba58-5d5027f88b4d" targetNamespace="http://schemas.microsoft.com/office/2006/metadata/properties" ma:root="true" ma:fieldsID="2bcea688bd265da693c2f253e50f4ab0" ns2:_="" ns3:_="">
    <xsd:import namespace="9d035d7d-02e5-4a00-8b62-9a556aabc7b5"/>
    <xsd:import namespace="91e8d559-4d54-460d-ba58-5d5027f88b4d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35d7d-02e5-4a00-8b62-9a556aabc7b5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117081-80f4-4e10-b46d-e6dc6854316c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41FC7ADF-4C62-4413-95B2-CDE72C4AD396}" ma:internalName="CSXSubmissionMarket" ma:readOnly="false" ma:showField="MarketName" ma:web="9d035d7d-02e5-4a00-8b62-9a556aabc7b5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e663266-dbf1-446f-b076-28feab654dae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CD722278-12DA-4BA9-B56C-2624CA46C480}" ma:internalName="InProjectListLookup" ma:readOnly="true" ma:showField="InProjectLis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65226a81-6f17-445b-9321-8ea42e2eee04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CD722278-12DA-4BA9-B56C-2624CA46C480}" ma:internalName="LastCompleteVersionLookup" ma:readOnly="true" ma:showField="LastComplete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CD722278-12DA-4BA9-B56C-2624CA46C480}" ma:internalName="LastPreviewErrorLookup" ma:readOnly="true" ma:showField="LastPreview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CD722278-12DA-4BA9-B56C-2624CA46C480}" ma:internalName="LastPreviewResultLookup" ma:readOnly="true" ma:showField="LastPreview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CD722278-12DA-4BA9-B56C-2624CA46C480}" ma:internalName="LastPreviewAttemptDateLookup" ma:readOnly="true" ma:showField="LastPreview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CD722278-12DA-4BA9-B56C-2624CA46C480}" ma:internalName="LastPreviewedByLookup" ma:readOnly="true" ma:showField="LastPreview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CD722278-12DA-4BA9-B56C-2624CA46C480}" ma:internalName="LastPreviewTimeLookup" ma:readOnly="true" ma:showField="LastPreview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CD722278-12DA-4BA9-B56C-2624CA46C480}" ma:internalName="LastPreviewVersionLookup" ma:readOnly="true" ma:showField="LastPreview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CD722278-12DA-4BA9-B56C-2624CA46C480}" ma:internalName="LastPublishErrorLookup" ma:readOnly="true" ma:showField="LastPublish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CD722278-12DA-4BA9-B56C-2624CA46C480}" ma:internalName="LastPublishResultLookup" ma:readOnly="true" ma:showField="LastPublish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CD722278-12DA-4BA9-B56C-2624CA46C480}" ma:internalName="LastPublishAttemptDateLookup" ma:readOnly="true" ma:showField="LastPublish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CD722278-12DA-4BA9-B56C-2624CA46C480}" ma:internalName="LastPublishedByLookup" ma:readOnly="true" ma:showField="LastPublish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CD722278-12DA-4BA9-B56C-2624CA46C480}" ma:internalName="LastPublishTimeLookup" ma:readOnly="true" ma:showField="LastPublish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CD722278-12DA-4BA9-B56C-2624CA46C480}" ma:internalName="LastPublishVersionLookup" ma:readOnly="true" ma:showField="LastPublish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116CC8E-FCD3-4331-849C-1BF4DB8052AE}" ma:internalName="LocLastLocAttemptVersionLookup" ma:readOnly="false" ma:showField="LastLocAttemptVersion" ma:web="9d035d7d-02e5-4a00-8b62-9a556aabc7b5">
      <xsd:simpleType>
        <xsd:restriction base="dms:Lookup"/>
      </xsd:simpleType>
    </xsd:element>
    <xsd:element name="LocLastLocAttemptVersionTypeLookup" ma:index="72" nillable="true" ma:displayName="Loc Last Loc Attempt Version Type" ma:default="" ma:list="{B116CC8E-FCD3-4331-849C-1BF4DB8052AE}" ma:internalName="LocLastLocAttemptVersionTypeLookup" ma:readOnly="true" ma:showField="LastLocAttemptVersionType" ma:web="9d035d7d-02e5-4a00-8b62-9a556aabc7b5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116CC8E-FCD3-4331-849C-1BF4DB8052AE}" ma:internalName="LocNewPublishedVersionLookup" ma:readOnly="true" ma:showField="NewPublishedVersion" ma:web="9d035d7d-02e5-4a00-8b62-9a556aabc7b5">
      <xsd:simpleType>
        <xsd:restriction base="dms:Lookup"/>
      </xsd:simpleType>
    </xsd:element>
    <xsd:element name="LocOverallHandbackStatusLookup" ma:index="76" nillable="true" ma:displayName="Loc Overall Handback Status" ma:default="" ma:list="{B116CC8E-FCD3-4331-849C-1BF4DB8052AE}" ma:internalName="LocOverallHandbackStatusLookup" ma:readOnly="true" ma:showField="OverallHandbackStatus" ma:web="9d035d7d-02e5-4a00-8b62-9a556aabc7b5">
      <xsd:simpleType>
        <xsd:restriction base="dms:Lookup"/>
      </xsd:simpleType>
    </xsd:element>
    <xsd:element name="LocOverallLocStatusLookup" ma:index="77" nillable="true" ma:displayName="Loc Overall Localize Status" ma:default="" ma:list="{B116CC8E-FCD3-4331-849C-1BF4DB8052AE}" ma:internalName="LocOverallLocStatusLookup" ma:readOnly="true" ma:showField="OverallLocStatus" ma:web="9d035d7d-02e5-4a00-8b62-9a556aabc7b5">
      <xsd:simpleType>
        <xsd:restriction base="dms:Lookup"/>
      </xsd:simpleType>
    </xsd:element>
    <xsd:element name="LocOverallPreviewStatusLookup" ma:index="78" nillable="true" ma:displayName="Loc Overall Preview Status" ma:default="" ma:list="{B116CC8E-FCD3-4331-849C-1BF4DB8052AE}" ma:internalName="LocOverallPreviewStatusLookup" ma:readOnly="true" ma:showField="OverallPreviewStatus" ma:web="9d035d7d-02e5-4a00-8b62-9a556aabc7b5">
      <xsd:simpleType>
        <xsd:restriction base="dms:Lookup"/>
      </xsd:simpleType>
    </xsd:element>
    <xsd:element name="LocOverallPublishStatusLookup" ma:index="79" nillable="true" ma:displayName="Loc Overall Publish Status" ma:default="" ma:list="{B116CC8E-FCD3-4331-849C-1BF4DB8052AE}" ma:internalName="LocOverallPublishStatusLookup" ma:readOnly="true" ma:showField="OverallPublishStatus" ma:web="9d035d7d-02e5-4a00-8b62-9a556aabc7b5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116CC8E-FCD3-4331-849C-1BF4DB8052AE}" ma:internalName="LocProcessedForHandoffsLookup" ma:readOnly="true" ma:showField="ProcessedForHandoffs" ma:web="9d035d7d-02e5-4a00-8b62-9a556aabc7b5">
      <xsd:simpleType>
        <xsd:restriction base="dms:Lookup"/>
      </xsd:simpleType>
    </xsd:element>
    <xsd:element name="LocProcessedForMarketsLookup" ma:index="82" nillable="true" ma:displayName="Loc Processed For Markets" ma:default="" ma:list="{B116CC8E-FCD3-4331-849C-1BF4DB8052AE}" ma:internalName="LocProcessedForMarketsLookup" ma:readOnly="true" ma:showField="ProcessedForMarkets" ma:web="9d035d7d-02e5-4a00-8b62-9a556aabc7b5">
      <xsd:simpleType>
        <xsd:restriction base="dms:Lookup"/>
      </xsd:simpleType>
    </xsd:element>
    <xsd:element name="LocPublishedDependentAssetsLookup" ma:index="83" nillable="true" ma:displayName="Loc Published Dependent Assets" ma:default="" ma:list="{B116CC8E-FCD3-4331-849C-1BF4DB8052AE}" ma:internalName="LocPublishedDependentAssetsLookup" ma:readOnly="true" ma:showField="PublishedDependentAssets" ma:web="9d035d7d-02e5-4a00-8b62-9a556aabc7b5">
      <xsd:simpleType>
        <xsd:restriction base="dms:Lookup"/>
      </xsd:simpleType>
    </xsd:element>
    <xsd:element name="LocPublishedLinkedAssetsLookup" ma:index="84" nillable="true" ma:displayName="Loc Published Linked Assets" ma:default="" ma:list="{B116CC8E-FCD3-4331-849C-1BF4DB8052AE}" ma:internalName="LocPublishedLinkedAssetsLookup" ma:readOnly="true" ma:showField="PublishedLinkedAssets" ma:web="9d035d7d-02e5-4a00-8b62-9a556aabc7b5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c95181ba-569f-436f-adb3-78c3831fea54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41FC7ADF-4C62-4413-95B2-CDE72C4AD396}" ma:internalName="Markets" ma:readOnly="false" ma:showField="MarketNa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CD722278-12DA-4BA9-B56C-2624CA46C480}" ma:internalName="NumOfRatingsLookup" ma:readOnly="true" ma:showField="NumOfRating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CD722278-12DA-4BA9-B56C-2624CA46C480}" ma:internalName="PublishStatusLookup" ma:readOnly="false" ma:showField="PublishStatu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a34c0026-7bf6-479c-b6e7-24710140ce31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0ef119a3-9350-4d50-81f0-e824a5745f43}" ma:internalName="TaxCatchAll" ma:showField="CatchAllData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0ef119a3-9350-4d50-81f0-e824a5745f43}" ma:internalName="TaxCatchAllLabel" ma:readOnly="true" ma:showField="CatchAllDataLabel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e8d559-4d54-460d-ba58-5d5027f88b4d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9d035d7d-02e5-4a00-8b62-9a556aabc7b5">english</DirectSourceMarket>
    <ApprovalStatus xmlns="9d035d7d-02e5-4a00-8b62-9a556aabc7b5">In Progress</ApprovalStatus>
    <MarketSpecific xmlns="9d035d7d-02e5-4a00-8b62-9a556aabc7b5" xsi:nil="true"/>
    <PrimaryImageGen xmlns="9d035d7d-02e5-4a00-8b62-9a556aabc7b5">true</PrimaryImageGen>
    <ThumbnailAssetId xmlns="9d035d7d-02e5-4a00-8b62-9a556aabc7b5" xsi:nil="true"/>
    <LegacyData xmlns="9d035d7d-02e5-4a00-8b62-9a556aabc7b5">Manager:;BuildStatus:Publish Pending;MockupPath:</LegacyData>
    <NumericId xmlns="9d035d7d-02e5-4a00-8b62-9a556aabc7b5">-1</NumericId>
    <TPFriendlyName xmlns="9d035d7d-02e5-4a00-8b62-9a556aabc7b5">Похвальный лист за отличную посещаемость (начальная школа)</TPFriendlyName>
    <BusinessGroup xmlns="9d035d7d-02e5-4a00-8b62-9a556aabc7b5" xsi:nil="true"/>
    <APEditor xmlns="9d035d7d-02e5-4a00-8b62-9a556aabc7b5">
      <UserInfo>
        <DisplayName>REDMOND\v-luannv</DisplayName>
        <AccountId>103</AccountId>
        <AccountType/>
      </UserInfo>
    </APEditor>
    <SourceTitle xmlns="9d035d7d-02e5-4a00-8b62-9a556aabc7b5">Student attendance award (elementary)</SourceTitle>
    <OpenTemplate xmlns="9d035d7d-02e5-4a00-8b62-9a556aabc7b5">true</OpenTemplate>
    <UALocComments xmlns="9d035d7d-02e5-4a00-8b62-9a556aabc7b5" xsi:nil="true"/>
    <ParentAssetId xmlns="9d035d7d-02e5-4a00-8b62-9a556aabc7b5" xsi:nil="true"/>
    <IntlLangReviewDate xmlns="9d035d7d-02e5-4a00-8b62-9a556aabc7b5" xsi:nil="true"/>
    <PublishStatusLookup xmlns="9d035d7d-02e5-4a00-8b62-9a556aabc7b5">
      <Value>79411</Value>
      <Value>402930</Value>
    </PublishStatusLookup>
    <LastPublishResultLookup xmlns="9d035d7d-02e5-4a00-8b62-9a556aabc7b5" xsi:nil="true"/>
    <MachineTranslated xmlns="9d035d7d-02e5-4a00-8b62-9a556aabc7b5" xsi:nil="true"/>
    <Providers xmlns="9d035d7d-02e5-4a00-8b62-9a556aabc7b5" xsi:nil="true"/>
    <OriginalSourceMarket xmlns="9d035d7d-02e5-4a00-8b62-9a556aabc7b5">english</OriginalSourceMarket>
    <TPInstallLocation xmlns="9d035d7d-02e5-4a00-8b62-9a556aabc7b5">{My Templates}</TPInstallLocation>
    <APDescription xmlns="9d035d7d-02e5-4a00-8b62-9a556aabc7b5" xsi:nil="true"/>
    <ClipArtFilename xmlns="9d035d7d-02e5-4a00-8b62-9a556aabc7b5" xsi:nil="true"/>
    <ContentItem xmlns="9d035d7d-02e5-4a00-8b62-9a556aabc7b5" xsi:nil="true"/>
    <PublishTargets xmlns="9d035d7d-02e5-4a00-8b62-9a556aabc7b5">OfficeOnline</PublishTargets>
    <TimesCloned xmlns="9d035d7d-02e5-4a00-8b62-9a556aabc7b5" xsi:nil="true"/>
    <LastHandOff xmlns="9d035d7d-02e5-4a00-8b62-9a556aabc7b5" xsi:nil="true"/>
    <Provider xmlns="9d035d7d-02e5-4a00-8b62-9a556aabc7b5">EY006220130</Provider>
    <AssetStart xmlns="9d035d7d-02e5-4a00-8b62-9a556aabc7b5">2009-06-12T22:53:01+00:00</AssetStart>
    <AcquiredFrom xmlns="9d035d7d-02e5-4a00-8b62-9a556aabc7b5" xsi:nil="true"/>
    <FriendlyTitle xmlns="9d035d7d-02e5-4a00-8b62-9a556aabc7b5" xsi:nil="true"/>
    <ArtSampleDocs xmlns="9d035d7d-02e5-4a00-8b62-9a556aabc7b5" xsi:nil="true"/>
    <TPClientViewer xmlns="9d035d7d-02e5-4a00-8b62-9a556aabc7b5">Microsoft Office PowerPoint</TPClientViewer>
    <UACurrentWords xmlns="9d035d7d-02e5-4a00-8b62-9a556aabc7b5">0</UACurrentWords>
    <UALocRecommendation xmlns="9d035d7d-02e5-4a00-8b62-9a556aabc7b5">Localize</UALocRecommendation>
    <Manager xmlns="9d035d7d-02e5-4a00-8b62-9a556aabc7b5" xsi:nil="true"/>
    <IsDeleted xmlns="9d035d7d-02e5-4a00-8b62-9a556aabc7b5">false</IsDeleted>
    <ShowIn xmlns="9d035d7d-02e5-4a00-8b62-9a556aabc7b5" xsi:nil="true"/>
    <UANotes xmlns="9d035d7d-02e5-4a00-8b62-9a556aabc7b5">Webdunia</UANotes>
    <VoteCount xmlns="9d035d7d-02e5-4a00-8b62-9a556aabc7b5" xsi:nil="true"/>
    <CSXHash xmlns="9d035d7d-02e5-4a00-8b62-9a556aabc7b5" xsi:nil="true"/>
    <TemplateStatus xmlns="9d035d7d-02e5-4a00-8b62-9a556aabc7b5" xsi:nil="true"/>
    <OOCacheId xmlns="9d035d7d-02e5-4a00-8b62-9a556aabc7b5" xsi:nil="true"/>
    <Downloads xmlns="9d035d7d-02e5-4a00-8b62-9a556aabc7b5">0</Downloads>
    <AssetExpire xmlns="9d035d7d-02e5-4a00-8b62-9a556aabc7b5">2100-01-01T00:00:00+00:00</AssetExpire>
    <DSATActionTaken xmlns="9d035d7d-02e5-4a00-8b62-9a556aabc7b5" xsi:nil="true"/>
    <CSXSubmissionMarket xmlns="9d035d7d-02e5-4a00-8b62-9a556aabc7b5" xsi:nil="true"/>
    <SubmitterId xmlns="9d035d7d-02e5-4a00-8b62-9a556aabc7b5" xsi:nil="true"/>
    <TPExecutable xmlns="9d035d7d-02e5-4a00-8b62-9a556aabc7b5" xsi:nil="true"/>
    <EditorialTags xmlns="9d035d7d-02e5-4a00-8b62-9a556aabc7b5" xsi:nil="true"/>
    <AssetType xmlns="9d035d7d-02e5-4a00-8b62-9a556aabc7b5">TP</AssetType>
    <BugNumber xmlns="9d035d7d-02e5-4a00-8b62-9a556aabc7b5" xsi:nil="true"/>
    <ApprovalLog xmlns="9d035d7d-02e5-4a00-8b62-9a556aabc7b5" xsi:nil="true"/>
    <CSXUpdate xmlns="9d035d7d-02e5-4a00-8b62-9a556aabc7b5">false</CSXUpdate>
    <CSXSubmissionDate xmlns="9d035d7d-02e5-4a00-8b62-9a556aabc7b5" xsi:nil="true"/>
    <Milestone xmlns="9d035d7d-02e5-4a00-8b62-9a556aabc7b5" xsi:nil="true"/>
    <TPComponent xmlns="9d035d7d-02e5-4a00-8b62-9a556aabc7b5">PPTFiles</TPComponent>
    <OriginAsset xmlns="9d035d7d-02e5-4a00-8b62-9a556aabc7b5" xsi:nil="true"/>
    <Component xmlns="91e8d559-4d54-460d-ba58-5d5027f88b4d" xsi:nil="true"/>
    <Description0 xmlns="91e8d559-4d54-460d-ba58-5d5027f88b4d" xsi:nil="true"/>
    <AssetId xmlns="9d035d7d-02e5-4a00-8b62-9a556aabc7b5">TP010251285</AssetId>
    <TPApplication xmlns="9d035d7d-02e5-4a00-8b62-9a556aabc7b5">PowerPoint</TPApplication>
    <TPLaunchHelpLink xmlns="9d035d7d-02e5-4a00-8b62-9a556aabc7b5" xsi:nil="true"/>
    <IntlLocPriority xmlns="9d035d7d-02e5-4a00-8b62-9a556aabc7b5" xsi:nil="true"/>
    <PolicheckWords xmlns="9d035d7d-02e5-4a00-8b62-9a556aabc7b5" xsi:nil="true"/>
    <IntlLangReviewer xmlns="9d035d7d-02e5-4a00-8b62-9a556aabc7b5" xsi:nil="true"/>
    <HandoffToMSDN xmlns="9d035d7d-02e5-4a00-8b62-9a556aabc7b5" xsi:nil="true"/>
    <PlannedPubDate xmlns="9d035d7d-02e5-4a00-8b62-9a556aabc7b5" xsi:nil="true"/>
    <CrawlForDependencies xmlns="9d035d7d-02e5-4a00-8b62-9a556aabc7b5">false</CrawlForDependencies>
    <TrustLevel xmlns="9d035d7d-02e5-4a00-8b62-9a556aabc7b5">1 Microsoft Managed Content</TrustLevel>
    <IsSearchable xmlns="9d035d7d-02e5-4a00-8b62-9a556aabc7b5">false</IsSearchable>
    <TPNamespace xmlns="9d035d7d-02e5-4a00-8b62-9a556aabc7b5">POWERPNT</TPNamespace>
    <TemplateTemplateType xmlns="9d035d7d-02e5-4a00-8b62-9a556aabc7b5">PowerPoint 12 Default</TemplateTemplateType>
    <Markets xmlns="9d035d7d-02e5-4a00-8b62-9a556aabc7b5"/>
    <AverageRating xmlns="9d035d7d-02e5-4a00-8b62-9a556aabc7b5" xsi:nil="true"/>
    <IntlLangReview xmlns="9d035d7d-02e5-4a00-8b62-9a556aabc7b5" xsi:nil="true"/>
    <UAProjectedTotalWords xmlns="9d035d7d-02e5-4a00-8b62-9a556aabc7b5" xsi:nil="true"/>
    <OutputCachingOn xmlns="9d035d7d-02e5-4a00-8b62-9a556aabc7b5">false</OutputCachingOn>
    <APAuthor xmlns="9d035d7d-02e5-4a00-8b62-9a556aabc7b5">
      <UserInfo>
        <DisplayName>REDMOND\cynvey</DisplayName>
        <AccountId>241</AccountId>
        <AccountType/>
      </UserInfo>
    </APAuthor>
    <TPAppVersion xmlns="9d035d7d-02e5-4a00-8b62-9a556aabc7b5">12</TPAppVersion>
    <TPCommandLine xmlns="9d035d7d-02e5-4a00-8b62-9a556aabc7b5">{PP} /n {FilePath}</TPCommandLine>
    <EditorialStatus xmlns="9d035d7d-02e5-4a00-8b62-9a556aabc7b5" xsi:nil="true"/>
    <TPLaunchHelpLinkType xmlns="9d035d7d-02e5-4a00-8b62-9a556aabc7b5" xsi:nil="true"/>
    <LastModifiedDateTime xmlns="9d035d7d-02e5-4a00-8b62-9a556aabc7b5" xsi:nil="true"/>
    <BlockPublish xmlns="9d035d7d-02e5-4a00-8b62-9a556aabc7b5" xsi:nil="true"/>
    <InternalTagsTaxHTField0 xmlns="9d035d7d-02e5-4a00-8b62-9a556aabc7b5">
      <Terms xmlns="http://schemas.microsoft.com/office/infopath/2007/PartnerControls"/>
    </InternalTagsTaxHTField0>
    <LocComments xmlns="9d035d7d-02e5-4a00-8b62-9a556aabc7b5" xsi:nil="true"/>
    <LocProcessedForMarketsLookup xmlns="9d035d7d-02e5-4a00-8b62-9a556aabc7b5" xsi:nil="true"/>
    <LocOverallHandbackStatusLookup xmlns="9d035d7d-02e5-4a00-8b62-9a556aabc7b5" xsi:nil="true"/>
    <LocLastLocAttemptVersionLookup xmlns="9d035d7d-02e5-4a00-8b62-9a556aabc7b5">68647</LocLastLocAttemptVersionLookup>
    <LocNewPublishedVersionLookup xmlns="9d035d7d-02e5-4a00-8b62-9a556aabc7b5" xsi:nil="true"/>
    <LocProcessedForHandoffsLookup xmlns="9d035d7d-02e5-4a00-8b62-9a556aabc7b5" xsi:nil="true"/>
    <CampaignTagsTaxHTField0 xmlns="9d035d7d-02e5-4a00-8b62-9a556aabc7b5">
      <Terms xmlns="http://schemas.microsoft.com/office/infopath/2007/PartnerControls"/>
    </CampaignTagsTaxHTField0>
    <LocLastLocAttemptVersionTypeLookup xmlns="9d035d7d-02e5-4a00-8b62-9a556aabc7b5" xsi:nil="true"/>
    <LocOverallLocStatusLookup xmlns="9d035d7d-02e5-4a00-8b62-9a556aabc7b5" xsi:nil="true"/>
    <TaxCatchAll xmlns="9d035d7d-02e5-4a00-8b62-9a556aabc7b5"/>
    <LocRecommendedHandoff xmlns="9d035d7d-02e5-4a00-8b62-9a556aabc7b5" xsi:nil="true"/>
    <LocalizationTagsTaxHTField0 xmlns="9d035d7d-02e5-4a00-8b62-9a556aabc7b5">
      <Terms xmlns="http://schemas.microsoft.com/office/infopath/2007/PartnerControls"/>
    </LocalizationTagsTaxHTField0>
    <LocPublishedDependentAssetsLookup xmlns="9d035d7d-02e5-4a00-8b62-9a556aabc7b5" xsi:nil="true"/>
    <LocPublishedLinkedAssetsLookup xmlns="9d035d7d-02e5-4a00-8b62-9a556aabc7b5" xsi:nil="true"/>
    <RecommendationsModifier xmlns="9d035d7d-02e5-4a00-8b62-9a556aabc7b5" xsi:nil="true"/>
    <LocManualTestRequired xmlns="9d035d7d-02e5-4a00-8b62-9a556aabc7b5" xsi:nil="true"/>
    <ScenarioTagsTaxHTField0 xmlns="9d035d7d-02e5-4a00-8b62-9a556aabc7b5">
      <Terms xmlns="http://schemas.microsoft.com/office/infopath/2007/PartnerControls"/>
    </ScenarioTagsTaxHTField0>
    <FeatureTagsTaxHTField0 xmlns="9d035d7d-02e5-4a00-8b62-9a556aabc7b5">
      <Terms xmlns="http://schemas.microsoft.com/office/infopath/2007/PartnerControls"/>
    </FeatureTagsTaxHTField0>
    <LocOverallPreviewStatusLookup xmlns="9d035d7d-02e5-4a00-8b62-9a556aabc7b5" xsi:nil="true"/>
    <LocOverallPublishStatusLookup xmlns="9d035d7d-02e5-4a00-8b62-9a556aabc7b5" xsi:nil="true"/>
    <OriginalRelease xmlns="9d035d7d-02e5-4a00-8b62-9a556aabc7b5">14</OriginalRelease>
    <LocMarketGroupTiers2 xmlns="9d035d7d-02e5-4a00-8b62-9a556aabc7b5" xsi:nil="true"/>
  </documentManagement>
</p:properties>
</file>

<file path=customXml/itemProps1.xml><?xml version="1.0" encoding="utf-8"?>
<ds:datastoreItem xmlns:ds="http://schemas.openxmlformats.org/officeDocument/2006/customXml" ds:itemID="{6AE1B6D8-67F9-477C-9532-2B76A81927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B8AC07-8933-446A-974C-C5C9F56925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35d7d-02e5-4a00-8b62-9a556aabc7b5"/>
    <ds:schemaRef ds:uri="91e8d559-4d54-460d-ba58-5d5027f88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ACAA547-16A3-42A9-8479-774865A95E4C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metadata/properties"/>
    <ds:schemaRef ds:uri="http://purl.org/dc/elements/1.1/"/>
    <ds:schemaRef ds:uri="91e8d559-4d54-460d-ba58-5d5027f88b4d"/>
    <ds:schemaRef ds:uri="9d035d7d-02e5-4a00-8b62-9a556aabc7b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Похвальный лист за отличную посещаемость (начальная школа)</Template>
  <TotalTime>232</TotalTime>
  <Words>340</Words>
  <Application>Microsoft Office PowerPoint</Application>
  <PresentationFormat>Экран (4:3)</PresentationFormat>
  <Paragraphs>31</Paragraphs>
  <Slides>13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ElmSchAward</vt:lpstr>
      <vt:lpstr>Муниципальное бюджетное дошкольное образовательное учреждение г. Керчи РК «Детский сад комбинированного вида №11 «Ручеек»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ШКОЛА "БЕРЕЗКА". ПОХВАЛЬНЫЙ ЛИСТ ЗА ПОСЕЩАЕМОСТЬ</dc:title>
  <dc:creator>Nastya Kurylyuk</dc:creator>
  <cp:lastModifiedBy>-</cp:lastModifiedBy>
  <cp:revision>13</cp:revision>
  <dcterms:created xsi:type="dcterms:W3CDTF">2024-09-24T16:45:40Z</dcterms:created>
  <dcterms:modified xsi:type="dcterms:W3CDTF">2024-10-01T07:24:29Z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0x010100BB2780C3CC07BD4BAA623FF9571645580400D1570604EA743043A2641365C0E91715</vt:lpwstr>
  </property>
  <property fmtid="{D5CDD505-2E9C-101B-9397-08002B2CF9AE}" pid="3" name="ImageGenCounter">
    <vt:i4>0</vt:i4>
  </property>
  <property fmtid="{D5CDD505-2E9C-101B-9397-08002B2CF9AE}" pid="4" name="APTrustLevel">
    <vt:r8>1</vt:r8>
  </property>
  <property fmtid="{D5CDD505-2E9C-101B-9397-08002B2CF9AE}" pid="5" name="ImageGenStatus">
    <vt:i4>0</vt:i4>
  </property>
  <property fmtid="{D5CDD505-2E9C-101B-9397-08002B2CF9AE}" pid="6" name="PolicheckStatus">
    <vt:i4>0</vt:i4>
  </property>
  <property fmtid="{D5CDD505-2E9C-101B-9397-08002B2CF9AE}" pid="7" name="Applications">
    <vt:lpwstr>67;#Template 12;#53;#PowerPoint 12;#407;#PowerPoint 14</vt:lpwstr>
  </property>
  <property fmtid="{D5CDD505-2E9C-101B-9397-08002B2CF9AE}" pid="8" name="PolicheckCounter">
    <vt:i4>0</vt:i4>
  </property>
  <property fmtid="{D5CDD505-2E9C-101B-9397-08002B2CF9AE}" pid="9" name="Order">
    <vt:r8>6444600</vt:r8>
  </property>
</Properties>
</file>