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handoutMasterIdLst>
    <p:handoutMasterId r:id="rId17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0080625" cy="7559675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-1026" y="-10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3.9213170836005985E-2"/>
          <c:y val="9.0015890714544702E-2"/>
          <c:w val="0.82065426555484289"/>
          <c:h val="0.85828753564598625"/>
        </c:manualLayout>
      </c:layout>
      <c:barChart>
        <c:barDir val="col"/>
        <c:grouping val="clustered"/>
        <c:varyColors val="0"/>
        <c:ser>
          <c:idx val="0"/>
          <c:order val="0"/>
          <c:tx>
            <c:v>Столбец 1</c:v>
          </c:tx>
          <c:spPr>
            <a:solidFill>
              <a:srgbClr val="004586"/>
            </a:solidFill>
            <a:ln>
              <a:noFill/>
            </a:ln>
          </c:spPr>
          <c:invertIfNegative val="0"/>
          <c:cat>
            <c:strLit>
              <c:ptCount val="4"/>
              <c:pt idx="0">
                <c:v>Строка 1</c:v>
              </c:pt>
              <c:pt idx="1">
                <c:v>Строка 2</c:v>
              </c:pt>
              <c:pt idx="2">
                <c:v>Строка 3</c:v>
              </c:pt>
              <c:pt idx="3">
                <c:v>Строка 4</c:v>
              </c:pt>
            </c:strLit>
          </c:cat>
          <c:val>
            <c:numLit>
              <c:formatCode>General</c:formatCode>
              <c:ptCount val="4"/>
              <c:pt idx="0">
                <c:v>9.1</c:v>
              </c:pt>
              <c:pt idx="1">
                <c:v>2.4</c:v>
              </c:pt>
              <c:pt idx="2">
                <c:v>3.1</c:v>
              </c:pt>
              <c:pt idx="3">
                <c:v>4.3</c:v>
              </c:pt>
            </c:numLit>
          </c:val>
        </c:ser>
        <c:ser>
          <c:idx val="1"/>
          <c:order val="1"/>
          <c:tx>
            <c:v>Столбец 2</c:v>
          </c:tx>
          <c:spPr>
            <a:solidFill>
              <a:srgbClr val="FF420E"/>
            </a:solidFill>
            <a:ln>
              <a:noFill/>
            </a:ln>
          </c:spPr>
          <c:invertIfNegative val="0"/>
          <c:cat>
            <c:strLit>
              <c:ptCount val="4"/>
              <c:pt idx="0">
                <c:v>Строка 1</c:v>
              </c:pt>
              <c:pt idx="1">
                <c:v>Строка 2</c:v>
              </c:pt>
              <c:pt idx="2">
                <c:v>Строка 3</c:v>
              </c:pt>
              <c:pt idx="3">
                <c:v>Строка 4</c:v>
              </c:pt>
            </c:strLit>
          </c:cat>
          <c:val>
            <c:numLit>
              <c:formatCode>General</c:formatCode>
              <c:ptCount val="4"/>
              <c:pt idx="0">
                <c:v>3.2</c:v>
              </c:pt>
              <c:pt idx="1">
                <c:v>8.8000000000000007</c:v>
              </c:pt>
              <c:pt idx="2">
                <c:v>1.5</c:v>
              </c:pt>
              <c:pt idx="3">
                <c:v>9.02</c:v>
              </c:pt>
            </c:numLit>
          </c:val>
        </c:ser>
        <c:ser>
          <c:idx val="2"/>
          <c:order val="2"/>
          <c:tx>
            <c:v>Столбец 3</c:v>
          </c:tx>
          <c:spPr>
            <a:solidFill>
              <a:srgbClr val="FFD320"/>
            </a:solidFill>
            <a:ln>
              <a:noFill/>
            </a:ln>
          </c:spPr>
          <c:invertIfNegative val="0"/>
          <c:cat>
            <c:strLit>
              <c:ptCount val="4"/>
              <c:pt idx="0">
                <c:v>Строка 1</c:v>
              </c:pt>
              <c:pt idx="1">
                <c:v>Строка 2</c:v>
              </c:pt>
              <c:pt idx="2">
                <c:v>Строка 3</c:v>
              </c:pt>
              <c:pt idx="3">
                <c:v>Строка 4</c:v>
              </c:pt>
            </c:strLit>
          </c:cat>
          <c:val>
            <c:numLit>
              <c:formatCode>General</c:formatCode>
              <c:ptCount val="4"/>
              <c:pt idx="0">
                <c:v>4.54</c:v>
              </c:pt>
              <c:pt idx="1">
                <c:v>9.65</c:v>
              </c:pt>
              <c:pt idx="2">
                <c:v>3.7</c:v>
              </c:pt>
              <c:pt idx="3">
                <c:v>6.2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398336"/>
        <c:axId val="54396800"/>
      </c:barChart>
      <c:valAx>
        <c:axId val="54396800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54398336"/>
        <c:crosses val="autoZero"/>
        <c:crossBetween val="between"/>
      </c:valAx>
      <c:catAx>
        <c:axId val="54398336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54396800"/>
        <c:crosses val="autoZero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layout/>
      <c:overlay val="0"/>
      <c:spPr>
        <a:noFill/>
        <a:ln>
          <a:noFill/>
        </a:ln>
      </c:spPr>
      <c:txPr>
        <a:bodyPr/>
        <a:lstStyle/>
        <a:p>
          <a:pPr>
            <a:defRPr sz="1000" b="0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9E65D858-1F3A-44E7-8D78-81E0D6C49F84}" type="slidenum"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95782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D2BFC2A0-A8F9-46D7-B0D2-55BA124A7D97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6243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C690F8C-6AED-4923-825C-C48D28D607C2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76278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A57F05-3FAB-4191-BF58-943C2C7EF0EE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15863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B2E70C-8F64-4578-95D6-03197E7579E3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3115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F65E9B-14ED-40C6-A5DA-04B3771A9E5E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0063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E9A9217-E39B-400B-B78A-1825BD7AE5BB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9309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082C674-97A2-498B-8433-29EFAC489559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891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403E624-E992-4E80-ABE2-D38A45011D2D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9177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8FD51C1-D51A-416F-9AFA-7C9668F5B6C9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3814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38F533-ADA3-4D02-AD84-9DBF9CD3E501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774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AB053EC-949A-422D-8B46-7366E6F85BC0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19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83D2834-0953-4A60-ABAE-A21DC83A8653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2765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4413E59-CE18-4F58-B35C-8EA6DFF4559B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1919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0C3599-55DA-491C-9244-808169BE7EAC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607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479E99-EF80-4FB3-AD80-F943E39C3FFD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178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2AF1E6E-7E5A-45A3-B45F-0B3271872FA5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0320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240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033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4498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2325" y="2138363"/>
            <a:ext cx="4132263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6988" y="2138363"/>
            <a:ext cx="4133850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984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92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525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013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17A1AE2-8E0E-4ED4-8A0E-59C622F5C738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40164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4699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6509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551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7725" y="700088"/>
            <a:ext cx="2151063" cy="6200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1363" y="700088"/>
            <a:ext cx="6303962" cy="6200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895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4500060-A454-466E-9BB2-12AD829124F3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9928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7AE1F3-533B-4BB2-B77E-846664CEB5C3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08885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8EEDFB6-4A2D-4DD5-9AFD-7A6654CE29C2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1539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F056E43-5A35-4384-8746-81BC1B500D00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7377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24D37F3-AD09-4843-AB48-A5AF0ADC1860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05402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42DAA8-4D0F-443F-B1F9-AD205896A99F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8809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37075B2B-50BB-40CC-AD33-B1F8977E8BB7}" type="slidenum"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x-none" sz="2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24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de-DE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de-DE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de-DE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de-DE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de-DE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de-D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8DD9F703-A6A0-47BD-AD27-688E7DE89DB8}" type="slidenum"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de-DE" sz="2400" b="0" i="0" u="none" strike="noStrike" kern="1200">
          <a:ln>
            <a:noFill/>
          </a:ln>
          <a:latin typeface="Arial" pitchFamily="18"/>
          <a:ea typeface="Microsoft YaHei" pitchFamily="2"/>
          <a:cs typeface="Ari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de-DE" sz="3200" b="0" i="0" u="none" strike="noStrike" kern="1200">
          <a:ln>
            <a:noFill/>
          </a:ln>
          <a:latin typeface="Arial" pitchFamily="18"/>
          <a:ea typeface="Microsoft YaHei" pitchFamily="2"/>
          <a:cs typeface="Arial" pitchFamily="2"/>
        </a:defRPr>
      </a:lvl1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740879" y="69948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4" name="Текст 3"/>
          <p:cNvSpPr txBox="1">
            <a:spLocks noGrp="1"/>
          </p:cNvSpPr>
          <p:nvPr>
            <p:ph type="body" idx="1"/>
          </p:nvPr>
        </p:nvSpPr>
        <p:spPr>
          <a:xfrm>
            <a:off x="822600" y="2137680"/>
            <a:ext cx="8418240" cy="476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de-DE" sz="2400" b="1" i="1" u="none" strike="noStrike">
          <a:ln>
            <a:noFill/>
          </a:ln>
          <a:solidFill>
            <a:srgbClr val="99284C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0"/>
        </a:spcAft>
        <a:tabLst/>
        <a:defRPr lang="de-DE" sz="2400" b="0" i="0" u="none" strike="noStrike">
          <a:ln>
            <a:noFill/>
          </a:ln>
          <a:solidFill>
            <a:srgbClr val="333333"/>
          </a:solidFill>
          <a:latin typeface="Albany" pitchFamily="34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900000" y="309600"/>
            <a:ext cx="8607960" cy="208008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de-DE"/>
              <a:t/>
            </a:r>
            <a:br>
              <a:rPr lang="de-DE"/>
            </a:br>
            <a:r>
              <a:rPr lang="de-DE"/>
              <a:t/>
            </a:r>
            <a:br>
              <a:rPr lang="de-DE"/>
            </a:br>
            <a:r>
              <a:rPr lang="de-DE"/>
              <a:t>Составила воспитатель Родионова К.В.</a:t>
            </a:r>
            <a:br>
              <a:rPr lang="de-DE"/>
            </a:br>
            <a:r>
              <a:rPr lang="de-DE" sz="1600"/>
              <a:t>Муниципальное бюджетное дошкольное образовательное учреждение г.керчи Республики Крым „Детсикй сад комбинированного вида №11 „Ручеёк“</a:t>
            </a:r>
            <a:br>
              <a:rPr lang="de-DE" sz="1600"/>
            </a:br>
            <a:r>
              <a:rPr lang="de-DE" sz="1600"/>
              <a:t> </a:t>
            </a:r>
            <a:r>
              <a:rPr lang="de-DE"/>
              <a:t/>
            </a:r>
            <a:br>
              <a:rPr lang="de-DE"/>
            </a:br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blipFill>
            <a:blip r:embed="rId3"/>
            <a:stretch>
              <a:fillRect/>
            </a:stretch>
          </a:blipFill>
        </p:spPr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lvl="0" algn="ctr"/>
            <a:r>
              <a:rPr lang="de-DE" dirty="0">
                <a:latin typeface="Arial Black" pitchFamily="34"/>
              </a:rPr>
              <a:t>ПРЕЗЕНТАЦИЯ</a:t>
            </a:r>
          </a:p>
          <a:p>
            <a:pPr lvl="0" algn="ctr"/>
            <a:endParaRPr lang="de-DE" dirty="0">
              <a:latin typeface="Arial Black" pitchFamily="34"/>
            </a:endParaRPr>
          </a:p>
          <a:p>
            <a:pPr lvl="0" algn="ctr"/>
            <a:r>
              <a:rPr lang="de-DE" dirty="0">
                <a:solidFill>
                  <a:srgbClr val="FF0000"/>
                </a:solidFill>
                <a:latin typeface="Arial Black" pitchFamily="34"/>
              </a:rPr>
              <a:t>ДОСТОПРИМЕЧАТЕЛЬНОСТИ</a:t>
            </a:r>
          </a:p>
          <a:p>
            <a:pPr lvl="0" algn="ctr"/>
            <a:r>
              <a:rPr lang="de-DE" dirty="0">
                <a:solidFill>
                  <a:srgbClr val="FF0000"/>
                </a:solidFill>
                <a:latin typeface="Arial Black" pitchFamily="34"/>
              </a:rPr>
              <a:t>КЕРЧИ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73880" y="3081960"/>
            <a:ext cx="4382280" cy="13957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de-DE" sz="1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Муниципальное бюджетное дошкольное образовательное учреждение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de-DE" sz="1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города Керчи республики Крым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de-DE" sz="1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«Детский сад комбинированного вида № 11 «Ручеёк»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de-DE" sz="10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de-DE" sz="10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880" y="3081960"/>
            <a:ext cx="4382280" cy="13957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Муниципальное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бюджетное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дошкольное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образовательное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учреждение</a:t>
            </a:r>
            <a:endParaRPr lang="de-DE" sz="1000" b="0" i="0" u="none" strike="noStrike" kern="1200" dirty="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города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Керчи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республики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Крым</a:t>
            </a:r>
            <a:endParaRPr lang="de-DE" sz="1000" b="0" i="0" u="none" strike="noStrike" kern="1200" dirty="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«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Детский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сад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комбинированного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вида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 № 11 «</a:t>
            </a:r>
            <a:r>
              <a:rPr lang="de-DE" sz="1000" b="0" i="0" u="none" strike="noStrike" kern="1200" dirty="0" err="1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Ручеёк</a:t>
            </a:r>
            <a:r>
              <a:rPr lang="de-DE" sz="1000" b="0" i="0" u="none" strike="noStrike" kern="1200" dirty="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»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de-DE" sz="1000" b="0" i="0" u="none" strike="noStrike" kern="1200" dirty="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/>
            </a:pPr>
            <a:endParaRPr lang="de-DE" sz="1000" b="0" i="0" u="none" strike="noStrike" kern="1200" dirty="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2840" y="180000"/>
            <a:ext cx="9143640" cy="72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lnSpc>
                <a:spcPct val="160000"/>
              </a:lnSpc>
              <a:spcAft>
                <a:spcPts val="1125"/>
              </a:spcAft>
              <a:buNone/>
            </a:pPr>
            <a:r>
              <a:rPr lang="de-DE" sz="1100">
                <a:solidFill>
                  <a:srgbClr val="444444"/>
                </a:solidFill>
                <a:latin typeface="Open Sans" pitchFamily="34"/>
              </a:rPr>
              <a:t>ЦЕРКОВЬ ИОАННА ПРЕДТЕЧИ</a:t>
            </a:r>
            <a:br>
              <a:rPr lang="de-DE" sz="1100">
                <a:solidFill>
                  <a:srgbClr val="444444"/>
                </a:solidFill>
                <a:latin typeface="Open Sans" pitchFamily="34"/>
              </a:rPr>
            </a:br>
            <a:r>
              <a:rPr lang="de-DE" sz="1100">
                <a:solidFill>
                  <a:srgbClr val="444444"/>
                </a:solidFill>
                <a:latin typeface="Open Sans" pitchFamily="34"/>
              </a:rPr>
              <a:t>Это крестово-купольная постройка, выполненная в лучших традиционных манерах того времени. О точной дате образования церкви спорят до сих пор, но предположительно относят ее к 8 веку. Основанием для такого предположения послужила надпись на колонне, гласящая о том, что здесь в 752 году захоронен сын Георгия.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8680" y="1980000"/>
            <a:ext cx="7861320" cy="48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40879" y="608400"/>
            <a:ext cx="8607960" cy="144540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de-DE"/>
              <a:t>ПАНТИКАПЕЙ</a:t>
            </a:r>
            <a:br>
              <a:rPr lang="de-DE"/>
            </a:br>
            <a:r>
              <a:rPr lang="de-DE" sz="1100">
                <a:solidFill>
                  <a:srgbClr val="444444"/>
                </a:solidFill>
                <a:latin typeface="Open Sans" pitchFamily="34"/>
              </a:rPr>
              <a:t>Заселение этой местности началось за 2,5 тысячи лет до н.э., чему свидетельствуют находки археологов. Само же городище начало свое основание где-то в 7-м в. до н.э., после переправки через Боспорский пролив переселенцев из Греции. По своей привлекательности и величеству Пантикапей был не хуже нынешней Керчи, а своих современников превосходил во всем.</a:t>
            </a:r>
            <a:r>
              <a:rPr lang="de-DE"/>
              <a:t/>
            </a:r>
            <a:br>
              <a:rPr lang="de-DE"/>
            </a:br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00000" y="1980000"/>
            <a:ext cx="8280000" cy="4476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7959" y="365760"/>
            <a:ext cx="914364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2840" y="350640"/>
            <a:ext cx="914364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2840" y="592560"/>
            <a:ext cx="914364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00" y="702360"/>
            <a:ext cx="914364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graphicFrame>
        <p:nvGraphicFramePr>
          <p:cNvPr id="3" name="Диаграмма 2"/>
          <p:cNvGraphicFramePr>
            <a:graphicFrameLocks noGrp="1"/>
          </p:cNvGraphicFramePr>
          <p:nvPr>
            <p:ph type="chart" idx="4294967295"/>
          </p:nvPr>
        </p:nvGraphicFramePr>
        <p:xfrm>
          <a:off x="822600" y="2137680"/>
          <a:ext cx="8418240" cy="4762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80000" y="180000"/>
            <a:ext cx="9143640" cy="68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00" y="540000"/>
            <a:ext cx="8820000" cy="5669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2840" y="180000"/>
            <a:ext cx="9143640" cy="72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de-D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de-DE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de-DE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2840" y="350640"/>
            <a:ext cx="914364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s-novelt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45</Words>
  <Application>Microsoft Office PowerPoint</Application>
  <PresentationFormat>Экран (4:3)</PresentationFormat>
  <Paragraphs>13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Default</vt:lpstr>
      <vt:lpstr>Обычный</vt:lpstr>
      <vt:lpstr>prs-novelty</vt:lpstr>
      <vt:lpstr>  Составила воспитатель Родионова К.В. Муниципальное бюджетное дошкольное образовательное учреждение г.керчи Республики Крым „Детсикй сад комбинированного вида №11 „Ручеёк“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ЦЕРКОВЬ ИОАННА ПРЕДТЕЧИ Это крестово-купольная постройка, выполненная в лучших традиционных манерах того времени. О точной дате образования церкви спорят до сих пор, но предположительно относят ее к 8 веку. Основанием для такого предположения послужила надпись на колонне, гласящая о том, что здесь в 752 году захоронен сын Георгия.</vt:lpstr>
      <vt:lpstr>ПАНТИКАПЕЙ Заселение этой местности началось за 2,5 тысячи лет до н.э., чему свидетельствуют находки археологов. Само же городище начало свое основание где-то в 7-м в. до н.э., после переправки через Боспорский пролив переселенцев из Греции. По своей привлекательности и величеству Пантикапей был не хуже нынешней Керчи, а своих современников превосходил во всем.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Составила воспитатель Родионова К.В. Муниципальное бюджетное дошкольное образовательное учреждение г.керчи Республики Крым „Детсикй сад комбинированного вида №11 „Ручеёк“   </dc:title>
  <dc:creator>Александр</dc:creator>
  <cp:lastModifiedBy>Александр</cp:lastModifiedBy>
  <cp:revision>8</cp:revision>
  <dcterms:created xsi:type="dcterms:W3CDTF">2009-04-16T11:32:32Z</dcterms:created>
  <dcterms:modified xsi:type="dcterms:W3CDTF">2019-01-14T18:58:22Z</dcterms:modified>
</cp:coreProperties>
</file>