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04" r:id="rId2"/>
    <p:sldId id="305" r:id="rId3"/>
    <p:sldId id="306" r:id="rId4"/>
    <p:sldId id="307" r:id="rId5"/>
    <p:sldId id="308" r:id="rId6"/>
    <p:sldId id="273" r:id="rId7"/>
    <p:sldId id="274" r:id="rId8"/>
    <p:sldId id="275" r:id="rId9"/>
    <p:sldId id="276" r:id="rId10"/>
    <p:sldId id="277" r:id="rId11"/>
    <p:sldId id="278" r:id="rId12"/>
    <p:sldId id="281" r:id="rId13"/>
    <p:sldId id="272" r:id="rId14"/>
    <p:sldId id="284" r:id="rId15"/>
    <p:sldId id="287" r:id="rId16"/>
    <p:sldId id="288" r:id="rId17"/>
    <p:sldId id="289" r:id="rId18"/>
    <p:sldId id="271" r:id="rId19"/>
    <p:sldId id="309" r:id="rId2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FF9966"/>
    <a:srgbClr val="0000FF"/>
    <a:srgbClr val="FF3399"/>
    <a:srgbClr val="0066FF"/>
    <a:srgbClr val="006600"/>
    <a:srgbClr val="800080"/>
    <a:srgbClr val="99FF33"/>
    <a:srgbClr val="000066"/>
    <a:srgbClr val="990000"/>
    <a:srgbClr val="6633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1092"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2DF8ACC7-10A9-4994-8580-197A5E6081DD}" type="datetimeFigureOut">
              <a:rPr lang="ru-RU" smtClean="0"/>
              <a:pPr/>
              <a:t>21.02.2023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D987EDA-E02F-4FDB-A3B7-53C637E5D9B7}"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DF8ACC7-10A9-4994-8580-197A5E6081DD}" type="datetimeFigureOut">
              <a:rPr lang="ru-RU" smtClean="0"/>
              <a:pPr/>
              <a:t>21.02.2023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D987EDA-E02F-4FDB-A3B7-53C637E5D9B7}"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DF8ACC7-10A9-4994-8580-197A5E6081DD}" type="datetimeFigureOut">
              <a:rPr lang="ru-RU" smtClean="0"/>
              <a:pPr/>
              <a:t>21.02.2023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D987EDA-E02F-4FDB-A3B7-53C637E5D9B7}"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DF8ACC7-10A9-4994-8580-197A5E6081DD}" type="datetimeFigureOut">
              <a:rPr lang="ru-RU" smtClean="0"/>
              <a:pPr/>
              <a:t>21.02.2023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D987EDA-E02F-4FDB-A3B7-53C637E5D9B7}"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2DF8ACC7-10A9-4994-8580-197A5E6081DD}" type="datetimeFigureOut">
              <a:rPr lang="ru-RU" smtClean="0"/>
              <a:pPr/>
              <a:t>21.02.2023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D987EDA-E02F-4FDB-A3B7-53C637E5D9B7}"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2DF8ACC7-10A9-4994-8580-197A5E6081DD}" type="datetimeFigureOut">
              <a:rPr lang="ru-RU" smtClean="0"/>
              <a:pPr/>
              <a:t>21.02.2023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D987EDA-E02F-4FDB-A3B7-53C637E5D9B7}"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2DF8ACC7-10A9-4994-8580-197A5E6081DD}" type="datetimeFigureOut">
              <a:rPr lang="ru-RU" smtClean="0"/>
              <a:pPr/>
              <a:t>21.02.2023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D987EDA-E02F-4FDB-A3B7-53C637E5D9B7}"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2DF8ACC7-10A9-4994-8580-197A5E6081DD}" type="datetimeFigureOut">
              <a:rPr lang="ru-RU" smtClean="0"/>
              <a:pPr/>
              <a:t>21.02.2023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D987EDA-E02F-4FDB-A3B7-53C637E5D9B7}"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2DF8ACC7-10A9-4994-8580-197A5E6081DD}" type="datetimeFigureOut">
              <a:rPr lang="ru-RU" smtClean="0"/>
              <a:pPr/>
              <a:t>21.02.2023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D987EDA-E02F-4FDB-A3B7-53C637E5D9B7}"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2DF8ACC7-10A9-4994-8580-197A5E6081DD}" type="datetimeFigureOut">
              <a:rPr lang="ru-RU" smtClean="0"/>
              <a:pPr/>
              <a:t>21.02.2023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D987EDA-E02F-4FDB-A3B7-53C637E5D9B7}"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2DF8ACC7-10A9-4994-8580-197A5E6081DD}" type="datetimeFigureOut">
              <a:rPr lang="ru-RU" smtClean="0"/>
              <a:pPr/>
              <a:t>21.02.2023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D987EDA-E02F-4FDB-A3B7-53C637E5D9B7}"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3"/>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F8ACC7-10A9-4994-8580-197A5E6081DD}" type="datetimeFigureOut">
              <a:rPr lang="ru-RU" smtClean="0"/>
              <a:pPr/>
              <a:t>21.02.2023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987EDA-E02F-4FDB-A3B7-53C637E5D9B7}"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jpeg"/><Relationship Id="rId1" Type="http://schemas.openxmlformats.org/officeDocument/2006/relationships/slideLayout" Target="../slideLayouts/slideLayout4.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26.png"/></Relationships>
</file>

<file path=ppt/slides/_rels/slide1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C000"/>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357158" y="357166"/>
            <a:ext cx="8501122" cy="6286545"/>
          </a:xfrm>
        </p:spPr>
        <p:style>
          <a:lnRef idx="1">
            <a:schemeClr val="accent6"/>
          </a:lnRef>
          <a:fillRef idx="2">
            <a:schemeClr val="accent6"/>
          </a:fillRef>
          <a:effectRef idx="1">
            <a:schemeClr val="accent6"/>
          </a:effectRef>
          <a:fontRef idx="minor">
            <a:schemeClr val="dk1"/>
          </a:fontRef>
        </p:style>
        <p:txBody>
          <a:bodyPr>
            <a:normAutofit/>
          </a:bodyPr>
          <a:lstStyle/>
          <a:p>
            <a:pPr>
              <a:buNone/>
            </a:pPr>
            <a:r>
              <a:rPr lang="ru-RU" dirty="0" smtClean="0"/>
              <a:t>                             </a:t>
            </a:r>
          </a:p>
          <a:p>
            <a:pPr>
              <a:buNone/>
            </a:pPr>
            <a:endParaRPr lang="ru-RU" dirty="0" smtClean="0"/>
          </a:p>
          <a:p>
            <a:pPr>
              <a:buNone/>
            </a:pPr>
            <a:r>
              <a:rPr lang="ru-RU" dirty="0" smtClean="0"/>
              <a:t>                           </a:t>
            </a:r>
            <a:r>
              <a:rPr lang="ru-RU" b="1" i="1" dirty="0" smtClean="0"/>
              <a:t>Презентация на тему: </a:t>
            </a:r>
          </a:p>
          <a:p>
            <a:pPr>
              <a:buNone/>
            </a:pPr>
            <a:r>
              <a:rPr lang="ru-RU" b="1" i="1" dirty="0" smtClean="0"/>
              <a:t>                  </a:t>
            </a:r>
            <a:r>
              <a:rPr lang="ru-RU" b="1" i="1" u="sng" dirty="0" smtClean="0"/>
              <a:t>«Вот она какая, сторона родная»</a:t>
            </a:r>
          </a:p>
          <a:p>
            <a:pPr>
              <a:buNone/>
            </a:pPr>
            <a:endParaRPr lang="ru-RU" b="1" i="1" dirty="0" smtClean="0"/>
          </a:p>
          <a:p>
            <a:pPr>
              <a:buNone/>
            </a:pPr>
            <a:endParaRPr lang="ru-RU" b="1" i="1" dirty="0" smtClean="0"/>
          </a:p>
          <a:p>
            <a:pPr>
              <a:buNone/>
            </a:pPr>
            <a:r>
              <a:rPr lang="ru-RU" b="1" i="1" dirty="0" smtClean="0"/>
              <a:t> </a:t>
            </a:r>
            <a:r>
              <a:rPr lang="ru-RU" b="1" i="1" dirty="0" smtClean="0"/>
              <a:t>                                                                            </a:t>
            </a:r>
            <a:r>
              <a:rPr lang="ru-RU" sz="2000" b="1" i="1" dirty="0" smtClean="0"/>
              <a:t>Подготовила:</a:t>
            </a:r>
            <a:r>
              <a:rPr lang="ru-RU" sz="2000" b="1" i="1" dirty="0"/>
              <a:t/>
            </a:r>
            <a:br>
              <a:rPr lang="ru-RU" sz="2000" b="1" i="1" dirty="0"/>
            </a:br>
            <a:r>
              <a:rPr lang="ru-RU" sz="2000" b="1" i="1" dirty="0" smtClean="0"/>
              <a:t>                                                                                                   </a:t>
            </a:r>
            <a:r>
              <a:rPr lang="ru-RU" sz="2000" b="1" i="1" u="sng" dirty="0" smtClean="0"/>
              <a:t>воспитатель</a:t>
            </a:r>
          </a:p>
          <a:p>
            <a:pPr>
              <a:buNone/>
            </a:pPr>
            <a:r>
              <a:rPr lang="ru-RU" sz="2000" b="1" i="1" dirty="0" smtClean="0"/>
              <a:t> </a:t>
            </a:r>
            <a:r>
              <a:rPr lang="ru-RU" sz="2000" b="1" i="1" dirty="0" smtClean="0"/>
              <a:t>                                                                                                        </a:t>
            </a:r>
            <a:r>
              <a:rPr lang="ru-RU" sz="2000" b="1" i="1" u="sng" dirty="0" smtClean="0"/>
              <a:t>Сулейманова З.Р.</a:t>
            </a:r>
          </a:p>
          <a:p>
            <a:pPr>
              <a:buNone/>
            </a:pPr>
            <a:r>
              <a:rPr lang="ru-RU" b="1" i="1" dirty="0" smtClean="0"/>
              <a:t> </a:t>
            </a:r>
            <a:br>
              <a:rPr lang="ru-RU" b="1" i="1" dirty="0" smtClean="0"/>
            </a:br>
            <a:r>
              <a:rPr lang="ru-RU" b="1" i="1" dirty="0" smtClean="0"/>
              <a:t>                                       </a:t>
            </a:r>
          </a:p>
          <a:p>
            <a:pPr>
              <a:buNone/>
            </a:pPr>
            <a:endParaRPr lang="ru-RU" sz="1600" b="1" i="1" dirty="0" smtClean="0"/>
          </a:p>
          <a:p>
            <a:pPr>
              <a:buNone/>
            </a:pPr>
            <a:endParaRPr lang="ru-RU" sz="1600" b="1" i="1" dirty="0" smtClean="0"/>
          </a:p>
          <a:p>
            <a:pPr>
              <a:buNone/>
            </a:pPr>
            <a:r>
              <a:rPr lang="ru-RU" sz="1600" b="1" i="1" dirty="0" smtClean="0"/>
              <a:t> </a:t>
            </a:r>
            <a:r>
              <a:rPr lang="ru-RU" sz="1600" b="1" i="1" dirty="0" smtClean="0"/>
              <a:t>                                                                                      2023 г.</a:t>
            </a:r>
          </a:p>
        </p:txBody>
      </p:sp>
      <p:pic>
        <p:nvPicPr>
          <p:cNvPr id="5" name="Рисунок 4" descr="солнце.jpg"/>
          <p:cNvPicPr>
            <a:picLocks noChangeAspect="1"/>
          </p:cNvPicPr>
          <p:nvPr/>
        </p:nvPicPr>
        <p:blipFill>
          <a:blip r:embed="rId2" cstate="print"/>
          <a:stretch>
            <a:fillRect/>
          </a:stretch>
        </p:blipFill>
        <p:spPr>
          <a:xfrm>
            <a:off x="785786" y="2786058"/>
            <a:ext cx="3571900" cy="293726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95536" y="285728"/>
            <a:ext cx="8496944" cy="2554545"/>
          </a:xfrm>
          <a:prstGeom prst="rect">
            <a:avLst/>
          </a:prstGeom>
        </p:spPr>
        <p:txBody>
          <a:bodyPr wrap="square">
            <a:spAutoFit/>
          </a:bodyPr>
          <a:lstStyle/>
          <a:p>
            <a:pPr algn="just">
              <a:spcAft>
                <a:spcPts val="0"/>
              </a:spcAft>
            </a:pPr>
            <a:r>
              <a:rPr lang="ru-RU" sz="2000" b="1" dirty="0">
                <a:latin typeface="Times New Roman"/>
                <a:ea typeface="Calibri"/>
                <a:cs typeface="Times New Roman"/>
              </a:rPr>
              <a:t>Золотые Ворота Крыма хоть и не являются горой, но все же попали в список. Золотые Ворота находятся возле </a:t>
            </a:r>
            <a:r>
              <a:rPr lang="ru-RU" sz="2000" b="1" dirty="0" err="1">
                <a:latin typeface="Times New Roman"/>
                <a:ea typeface="Calibri"/>
                <a:cs typeface="Times New Roman"/>
              </a:rPr>
              <a:t>Карадагского</a:t>
            </a:r>
            <a:r>
              <a:rPr lang="ru-RU" sz="2000" b="1" dirty="0">
                <a:latin typeface="Times New Roman"/>
                <a:ea typeface="Calibri"/>
                <a:cs typeface="Times New Roman"/>
              </a:rPr>
              <a:t> массива, между поселками Курортное и Коктебель. Добраться к воротам проще всего с </a:t>
            </a:r>
            <a:r>
              <a:rPr lang="ru-RU" sz="2000" b="1" dirty="0" err="1">
                <a:latin typeface="Times New Roman"/>
                <a:ea typeface="Calibri"/>
                <a:cs typeface="Times New Roman"/>
              </a:rPr>
              <a:t>Коктебелея</a:t>
            </a:r>
            <a:r>
              <a:rPr lang="ru-RU" sz="2000" b="1" dirty="0">
                <a:latin typeface="Times New Roman"/>
                <a:ea typeface="Calibri"/>
                <a:cs typeface="Times New Roman"/>
              </a:rPr>
              <a:t>. С пристани поселка практически каждые 10-20 минут отходит катер или лодка с экскурсией по Кара-Дагу. Последней финальной точкой экскурсии является посещения скалы Золотые ворота. Обычно в летнее время возле Золотых ворот предлагают купание в открытом море.</a:t>
            </a:r>
            <a:endParaRPr lang="ru-RU" sz="2000" b="1" dirty="0">
              <a:ea typeface="Calibri"/>
              <a:cs typeface="Times New Roman"/>
            </a:endParaRPr>
          </a:p>
        </p:txBody>
      </p:sp>
      <p:pic>
        <p:nvPicPr>
          <p:cNvPr id="4" name="Рисунок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928794" y="2786058"/>
            <a:ext cx="5500725" cy="3899811"/>
          </a:xfrm>
          <a:prstGeom prst="rect">
            <a:avLst/>
          </a:prstGeom>
        </p:spPr>
      </p:pic>
    </p:spTree>
    <p:extLst>
      <p:ext uri="{BB962C8B-B14F-4D97-AF65-F5344CB8AC3E}">
        <p14:creationId xmlns="" xmlns:p14="http://schemas.microsoft.com/office/powerpoint/2010/main" val="3291343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32"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circle(out)">
                                      <p:cBhvr>
                                        <p:cTn id="14"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928662" y="0"/>
            <a:ext cx="7459762" cy="1631216"/>
          </a:xfrm>
          <a:prstGeom prst="rect">
            <a:avLst/>
          </a:prstGeom>
        </p:spPr>
        <p:txBody>
          <a:bodyPr wrap="square">
            <a:spAutoFit/>
          </a:bodyPr>
          <a:lstStyle/>
          <a:p>
            <a:pPr algn="just">
              <a:spcAft>
                <a:spcPts val="0"/>
              </a:spcAft>
            </a:pPr>
            <a:r>
              <a:rPr lang="ru-RU" sz="2000" b="1" dirty="0">
                <a:latin typeface="Times New Roman"/>
                <a:ea typeface="Calibri"/>
                <a:cs typeface="Times New Roman"/>
              </a:rPr>
              <a:t>Белая скала Ак-Кая находится в центральной части Крыма. Проще всего добираться из Бахчисарая. Историческое место с удивительным прошлым: место казни в 13-16 века; на ней крымская знать присягала князю Потёмкину на верность Российской империи.</a:t>
            </a:r>
            <a:endParaRPr lang="ru-RU" sz="2000" b="1" dirty="0">
              <a:ea typeface="Calibri"/>
              <a:cs typeface="Times New Roman"/>
            </a:endParaRPr>
          </a:p>
        </p:txBody>
      </p:sp>
      <p:pic>
        <p:nvPicPr>
          <p:cNvPr id="4" name="Рисунок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071538" y="1785927"/>
            <a:ext cx="7215238" cy="4643469"/>
          </a:xfrm>
          <a:prstGeom prst="rect">
            <a:avLst/>
          </a:prstGeom>
        </p:spPr>
      </p:pic>
    </p:spTree>
    <p:extLst>
      <p:ext uri="{BB962C8B-B14F-4D97-AF65-F5344CB8AC3E}">
        <p14:creationId xmlns="" xmlns:p14="http://schemas.microsoft.com/office/powerpoint/2010/main" val="3175985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32"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circle(out)">
                                      <p:cBhvr>
                                        <p:cTn id="15"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40000"/>
                <a:lumOff val="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4" name="Содержимое 3"/>
          <p:cNvSpPr>
            <a:spLocks noGrp="1"/>
          </p:cNvSpPr>
          <p:nvPr>
            <p:ph sz="half" idx="2"/>
          </p:nvPr>
        </p:nvSpPr>
        <p:spPr>
          <a:xfrm>
            <a:off x="214282" y="1428736"/>
            <a:ext cx="8786210" cy="5285248"/>
          </a:xfrm>
          <a:ln w="28575">
            <a:solidFill>
              <a:schemeClr val="accent4">
                <a:lumMod val="60000"/>
                <a:lumOff val="40000"/>
              </a:schemeClr>
            </a:solidFill>
          </a:ln>
        </p:spPr>
        <p:style>
          <a:lnRef idx="1">
            <a:schemeClr val="accent5"/>
          </a:lnRef>
          <a:fillRef idx="2">
            <a:schemeClr val="accent5"/>
          </a:fillRef>
          <a:effectRef idx="1">
            <a:schemeClr val="accent5"/>
          </a:effectRef>
          <a:fontRef idx="minor">
            <a:schemeClr val="dk1"/>
          </a:fontRef>
        </p:style>
        <p:txBody>
          <a:bodyPr>
            <a:normAutofit/>
          </a:bodyPr>
          <a:lstStyle/>
          <a:p>
            <a:pPr>
              <a:buNone/>
            </a:pPr>
            <a:r>
              <a:rPr lang="ru-RU" sz="1800" dirty="0" smtClean="0"/>
              <a:t>	</a:t>
            </a:r>
            <a:r>
              <a:rPr lang="ru-RU" sz="1800" b="1" dirty="0" err="1">
                <a:solidFill>
                  <a:schemeClr val="tx1">
                    <a:lumMod val="75000"/>
                    <a:lumOff val="25000"/>
                  </a:schemeClr>
                </a:solidFill>
              </a:rPr>
              <a:t>Донузлав</a:t>
            </a:r>
            <a:r>
              <a:rPr lang="ru-RU" sz="1800" b="1" dirty="0">
                <a:solidFill>
                  <a:schemeClr val="tx1">
                    <a:lumMod val="75000"/>
                    <a:lumOff val="25000"/>
                  </a:schemeClr>
                </a:solidFill>
              </a:rPr>
              <a:t> – самое глубокое озеро Крыма. Общая площадь его - 48,2 км2, а максимальная глубина вод достигает 27 метров. В устье ширина доходит до 8,5 км (берег в этом месте пологий, песчаный). По мере отдаления от моря озеро заметно сужается и мелеет (берега становятся каменистыми и высокими, высота до 25 м). </a:t>
            </a:r>
            <a:endParaRPr lang="ru-RU" sz="1800" b="1" dirty="0">
              <a:solidFill>
                <a:schemeClr val="accent4">
                  <a:lumMod val="75000"/>
                </a:schemeClr>
              </a:solidFill>
            </a:endParaRPr>
          </a:p>
        </p:txBody>
      </p:sp>
      <p:sp>
        <p:nvSpPr>
          <p:cNvPr id="8" name="TextBox 7"/>
          <p:cNvSpPr txBox="1"/>
          <p:nvPr/>
        </p:nvSpPr>
        <p:spPr>
          <a:xfrm>
            <a:off x="2285984" y="285729"/>
            <a:ext cx="4901674" cy="584775"/>
          </a:xfrm>
          <a:prstGeom prst="rect">
            <a:avLst/>
          </a:prstGeom>
          <a:solidFill>
            <a:schemeClr val="accent5">
              <a:lumMod val="60000"/>
              <a:lumOff val="40000"/>
            </a:schemeClr>
          </a:solidFill>
          <a:ln>
            <a:solidFill>
              <a:schemeClr val="accent1">
                <a:lumMod val="75000"/>
              </a:schemeClr>
            </a:solidFill>
          </a:ln>
        </p:spPr>
        <p:style>
          <a:lnRef idx="3">
            <a:schemeClr val="lt1"/>
          </a:lnRef>
          <a:fillRef idx="1">
            <a:schemeClr val="accent4"/>
          </a:fillRef>
          <a:effectRef idx="1">
            <a:schemeClr val="accent4"/>
          </a:effectRef>
          <a:fontRef idx="minor">
            <a:schemeClr val="lt1"/>
          </a:fontRef>
        </p:style>
        <p:txBody>
          <a:bodyPr wrap="square" rtlCol="0">
            <a:spAutoFit/>
          </a:bodyPr>
          <a:lstStyle/>
          <a:p>
            <a:r>
              <a:rPr lang="ru-RU" sz="3200" b="1" dirty="0" smtClean="0">
                <a:solidFill>
                  <a:schemeClr val="tx1"/>
                </a:solidFill>
              </a:rPr>
              <a:t>     </a:t>
            </a:r>
            <a:r>
              <a:rPr lang="ru-RU" sz="3200" b="1" dirty="0" smtClean="0">
                <a:solidFill>
                  <a:schemeClr val="tx1"/>
                </a:solidFill>
              </a:rPr>
              <a:t>  </a:t>
            </a:r>
            <a:r>
              <a:rPr lang="ru-RU" sz="3200" b="1" i="1" dirty="0" smtClean="0">
                <a:solidFill>
                  <a:schemeClr val="tx1"/>
                </a:solidFill>
                <a:latin typeface="Times New Roman"/>
                <a:ea typeface="Calibri"/>
              </a:rPr>
              <a:t>Озеро </a:t>
            </a:r>
            <a:r>
              <a:rPr lang="ru-RU" sz="3200" b="1" i="1" dirty="0" err="1" smtClean="0">
                <a:solidFill>
                  <a:schemeClr val="tx1"/>
                </a:solidFill>
                <a:latin typeface="Times New Roman"/>
                <a:ea typeface="Calibri"/>
              </a:rPr>
              <a:t>Донузлав</a:t>
            </a:r>
            <a:r>
              <a:rPr lang="ru-RU" sz="3200" i="1" dirty="0" smtClean="0">
                <a:solidFill>
                  <a:schemeClr val="tx1"/>
                </a:solidFill>
              </a:rPr>
              <a:t> </a:t>
            </a:r>
            <a:endParaRPr lang="ru-RU" sz="3200" i="1" dirty="0">
              <a:solidFill>
                <a:schemeClr val="tx1"/>
              </a:solidFill>
              <a:latin typeface="Comic Sans MS" pitchFamily="66" charset="0"/>
            </a:endParaRPr>
          </a:p>
        </p:txBody>
      </p:sp>
      <p:pic>
        <p:nvPicPr>
          <p:cNvPr id="2" name="Рисунок 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714480" y="3071810"/>
            <a:ext cx="5643602" cy="3572729"/>
          </a:xfrm>
          <a:prstGeom prst="rect">
            <a:avLst/>
          </a:prstGeom>
        </p:spPr>
      </p:pic>
    </p:spTree>
    <p:extLst>
      <p:ext uri="{BB962C8B-B14F-4D97-AF65-F5344CB8AC3E}">
        <p14:creationId xmlns="" xmlns:p14="http://schemas.microsoft.com/office/powerpoint/2010/main" val="652712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remove" grpId="0" nodeType="clickEffect">
                                  <p:stCondLst>
                                    <p:cond delay="0"/>
                                  </p:stCondLst>
                                  <p:childTnLst>
                                    <p:animClr clrSpc="rgb" dir="cw">
                                      <p:cBhvr override="childStyle">
                                        <p:cTn id="6" dur="250" autoRev="1" fill="remove"/>
                                        <p:tgtEl>
                                          <p:spTgt spid="8"/>
                                        </p:tgtEl>
                                        <p:attrNameLst>
                                          <p:attrName>style.color</p:attrName>
                                        </p:attrNameLst>
                                      </p:cBhvr>
                                      <p:to>
                                        <a:schemeClr val="bg1"/>
                                      </p:to>
                                    </p:animClr>
                                    <p:animClr clrSpc="rgb" dir="cw">
                                      <p:cBhvr>
                                        <p:cTn id="7" dur="250" autoRev="1" fill="remove"/>
                                        <p:tgtEl>
                                          <p:spTgt spid="8"/>
                                        </p:tgtEl>
                                        <p:attrNameLst>
                                          <p:attrName>fillcolor</p:attrName>
                                        </p:attrNameLst>
                                      </p:cBhvr>
                                      <p:to>
                                        <a:schemeClr val="bg1"/>
                                      </p:to>
                                    </p:animClr>
                                    <p:set>
                                      <p:cBhvr>
                                        <p:cTn id="8" dur="250" autoRev="1" fill="remove"/>
                                        <p:tgtEl>
                                          <p:spTgt spid="8"/>
                                        </p:tgtEl>
                                        <p:attrNameLst>
                                          <p:attrName>fill.type</p:attrName>
                                        </p:attrNameLst>
                                      </p:cBhvr>
                                      <p:to>
                                        <p:strVal val="solid"/>
                                      </p:to>
                                    </p:set>
                                    <p:set>
                                      <p:cBhvr>
                                        <p:cTn id="9" dur="250" autoRev="1" fill="remove"/>
                                        <p:tgtEl>
                                          <p:spTgt spid="8"/>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4">
                                            <p:bg/>
                                          </p:spTgt>
                                        </p:tgtEl>
                                        <p:attrNameLst>
                                          <p:attrName>style.visibility</p:attrName>
                                        </p:attrNameLst>
                                      </p:cBhvr>
                                      <p:to>
                                        <p:strVal val="visible"/>
                                      </p:to>
                                    </p:set>
                                    <p:anim calcmode="lin" valueType="num">
                                      <p:cBhvr>
                                        <p:cTn id="14" dur="1000" fill="hold"/>
                                        <p:tgtEl>
                                          <p:spTgt spid="4">
                                            <p:bg/>
                                          </p:spTgt>
                                        </p:tgtEl>
                                        <p:attrNameLst>
                                          <p:attrName>ppt_w</p:attrName>
                                        </p:attrNameLst>
                                      </p:cBhvr>
                                      <p:tavLst>
                                        <p:tav tm="0">
                                          <p:val>
                                            <p:fltVal val="0"/>
                                          </p:val>
                                        </p:tav>
                                        <p:tav tm="100000">
                                          <p:val>
                                            <p:strVal val="#ppt_w"/>
                                          </p:val>
                                        </p:tav>
                                      </p:tavLst>
                                    </p:anim>
                                    <p:anim calcmode="lin" valueType="num">
                                      <p:cBhvr>
                                        <p:cTn id="15" dur="1000" fill="hold"/>
                                        <p:tgtEl>
                                          <p:spTgt spid="4">
                                            <p:bg/>
                                          </p:spTgt>
                                        </p:tgtEl>
                                        <p:attrNameLst>
                                          <p:attrName>ppt_h</p:attrName>
                                        </p:attrNameLst>
                                      </p:cBhvr>
                                      <p:tavLst>
                                        <p:tav tm="0">
                                          <p:val>
                                            <p:fltVal val="0"/>
                                          </p:val>
                                        </p:tav>
                                        <p:tav tm="100000">
                                          <p:val>
                                            <p:strVal val="#ppt_h"/>
                                          </p:val>
                                        </p:tav>
                                      </p:tavLst>
                                    </p:anim>
                                    <p:anim calcmode="lin" valueType="num">
                                      <p:cBhvr>
                                        <p:cTn id="16" dur="1000" fill="hold"/>
                                        <p:tgtEl>
                                          <p:spTgt spid="4">
                                            <p:bg/>
                                          </p:spTgt>
                                        </p:tgtEl>
                                        <p:attrNameLst>
                                          <p:attrName>style.rotation</p:attrName>
                                        </p:attrNameLst>
                                      </p:cBhvr>
                                      <p:tavLst>
                                        <p:tav tm="0">
                                          <p:val>
                                            <p:fltVal val="90"/>
                                          </p:val>
                                        </p:tav>
                                        <p:tav tm="100000">
                                          <p:val>
                                            <p:fltVal val="0"/>
                                          </p:val>
                                        </p:tav>
                                      </p:tavLst>
                                    </p:anim>
                                    <p:animEffect transition="in" filter="fade">
                                      <p:cBhvr>
                                        <p:cTn id="17" dur="1000"/>
                                        <p:tgtEl>
                                          <p:spTgt spid="4">
                                            <p:bg/>
                                          </p:spTgt>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grpId="0"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 calcmode="lin" valueType="num">
                                      <p:cBhvr>
                                        <p:cTn id="22"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23"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24"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25" dur="1000"/>
                                        <p:tgtEl>
                                          <p:spTgt spid="4">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32" fill="hold"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circle(out)">
                                      <p:cBhvr>
                                        <p:cTn id="30"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107504" y="142852"/>
            <a:ext cx="9073008" cy="6310484"/>
          </a:xfrm>
        </p:spPr>
        <p:txBody>
          <a:bodyPr>
            <a:normAutofit/>
          </a:bodyPr>
          <a:lstStyle/>
          <a:p>
            <a:pPr>
              <a:buNone/>
            </a:pPr>
            <a:r>
              <a:rPr lang="ru-RU" dirty="0" smtClean="0">
                <a:latin typeface="Comic Sans MS" pitchFamily="66" charset="0"/>
              </a:rPr>
              <a:t>	                        </a:t>
            </a:r>
            <a:r>
              <a:rPr lang="ru-RU" sz="2000" b="1" dirty="0" smtClean="0">
                <a:latin typeface="Comic Sans MS" pitchFamily="66" charset="0"/>
              </a:rPr>
              <a:t>Крымский </a:t>
            </a:r>
            <a:r>
              <a:rPr lang="ru-RU" sz="2000" b="1" dirty="0">
                <a:latin typeface="Comic Sans MS" pitchFamily="66" charset="0"/>
              </a:rPr>
              <a:t>заповедник </a:t>
            </a:r>
          </a:p>
          <a:p>
            <a:pPr algn="just">
              <a:buNone/>
            </a:pPr>
            <a:r>
              <a:rPr lang="ru-RU" sz="2000" b="1" dirty="0" smtClean="0">
                <a:latin typeface="Comic Sans MS" pitchFamily="66" charset="0"/>
              </a:rPr>
              <a:t>    Это </a:t>
            </a:r>
            <a:r>
              <a:rPr lang="ru-RU" sz="2000" b="1" dirty="0">
                <a:latin typeface="Comic Sans MS" pitchFamily="66" charset="0"/>
              </a:rPr>
              <a:t>старейший заповедник Крыма. Он был основан в 1923 году. Кроме того, он занимает самую большую территорию. Она протянулась от Ялты до Алушты. Эта земля </a:t>
            </a:r>
            <a:r>
              <a:rPr lang="ru-RU" sz="2000" b="1" dirty="0" smtClean="0">
                <a:latin typeface="Comic Sans MS" pitchFamily="66" charset="0"/>
              </a:rPr>
              <a:t>полна интереснейших </a:t>
            </a:r>
            <a:r>
              <a:rPr lang="ru-RU" sz="2000" b="1" dirty="0">
                <a:latin typeface="Comic Sans MS" pitchFamily="66" charset="0"/>
              </a:rPr>
              <a:t>природных достопримечательностей.</a:t>
            </a:r>
          </a:p>
        </p:txBody>
      </p:sp>
      <p:pic>
        <p:nvPicPr>
          <p:cNvPr id="7" name="Рисунок 6"/>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357290" y="2143116"/>
            <a:ext cx="6143667" cy="459743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32"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circle(out)">
                                      <p:cBhvr>
                                        <p:cTn id="23"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60000"/>
                <a:lumOff val="4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180528" y="285728"/>
            <a:ext cx="9181684" cy="6383632"/>
          </a:xfrm>
        </p:spPr>
        <p:txBody>
          <a:bodyPr>
            <a:normAutofit/>
          </a:bodyPr>
          <a:lstStyle/>
          <a:p>
            <a:pPr>
              <a:buNone/>
            </a:pPr>
            <a:r>
              <a:rPr lang="ru-RU" dirty="0" smtClean="0">
                <a:latin typeface="Comic Sans MS" pitchFamily="66" charset="0"/>
              </a:rPr>
              <a:t>	</a:t>
            </a:r>
            <a:r>
              <a:rPr lang="ru-RU" sz="2000" dirty="0" smtClean="0">
                <a:latin typeface="+mj-lt"/>
              </a:rPr>
              <a:t>          </a:t>
            </a:r>
            <a:r>
              <a:rPr lang="ru-RU" sz="2000" b="1" dirty="0" smtClean="0">
                <a:latin typeface="+mj-lt"/>
              </a:rPr>
              <a:t>Скалы-Корабли </a:t>
            </a:r>
            <a:endParaRPr lang="ru-RU" sz="2000" b="1" dirty="0">
              <a:latin typeface="+mj-lt"/>
            </a:endParaRPr>
          </a:p>
          <a:p>
            <a:pPr algn="just">
              <a:buNone/>
            </a:pPr>
            <a:r>
              <a:rPr lang="ru-RU" sz="2000" b="1" dirty="0" smtClean="0">
                <a:latin typeface="+mj-lt"/>
              </a:rPr>
              <a:t>  </a:t>
            </a:r>
            <a:r>
              <a:rPr lang="ru-RU" sz="2000" b="1" dirty="0" smtClean="0">
                <a:latin typeface="+mj-lt"/>
              </a:rPr>
              <a:t>    На </a:t>
            </a:r>
            <a:r>
              <a:rPr lang="ru-RU" sz="2000" b="1" dirty="0">
                <a:latin typeface="+mj-lt"/>
              </a:rPr>
              <a:t>расстоянии четырех километров от мыса </a:t>
            </a:r>
            <a:r>
              <a:rPr lang="ru-RU" sz="2000" b="1" dirty="0" err="1">
                <a:latin typeface="+mj-lt"/>
              </a:rPr>
              <a:t>Опук</a:t>
            </a:r>
            <a:r>
              <a:rPr lang="ru-RU" sz="2000" b="1" dirty="0">
                <a:latin typeface="+mj-lt"/>
              </a:rPr>
              <a:t>, в Черном море, находятся четыре маленьких островка. Их называют Скалы-Корабли. Эта группа островов сложена из довольно плотных рифовых известняков, обладающих высокой прочностью. Самый крупный каменный «корабль» высится над водой на 20 метров. Эти скалы получили свое название из-за сходства с парусниками. </a:t>
            </a:r>
          </a:p>
        </p:txBody>
      </p:sp>
      <p:pic>
        <p:nvPicPr>
          <p:cNvPr id="2" name="Рисунок 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500298" y="2789343"/>
            <a:ext cx="5929354" cy="3282863"/>
          </a:xfrm>
          <a:prstGeom prst="rect">
            <a:avLst/>
          </a:prstGeom>
        </p:spPr>
      </p:pic>
    </p:spTree>
    <p:extLst>
      <p:ext uri="{BB962C8B-B14F-4D97-AF65-F5344CB8AC3E}">
        <p14:creationId xmlns="" xmlns:p14="http://schemas.microsoft.com/office/powerpoint/2010/main" val="185866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32"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circle(out)">
                                      <p:cBhvr>
                                        <p:cTn id="23"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40000"/>
                <a:lumOff val="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3576" y="260648"/>
            <a:ext cx="8107514" cy="810898"/>
          </a:xfrm>
        </p:spPr>
        <p:style>
          <a:lnRef idx="1">
            <a:schemeClr val="accent2"/>
          </a:lnRef>
          <a:fillRef idx="2">
            <a:schemeClr val="accent2"/>
          </a:fillRef>
          <a:effectRef idx="1">
            <a:schemeClr val="accent2"/>
          </a:effectRef>
          <a:fontRef idx="minor">
            <a:schemeClr val="dk1"/>
          </a:fontRef>
        </p:style>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ru-RU" b="1" i="1" spc="50" dirty="0" smtClean="0">
                <a:ln w="11430"/>
                <a:effectLst>
                  <a:outerShdw blurRad="76200" dist="50800" dir="5400000" algn="tl" rotWithShape="0">
                    <a:srgbClr val="000000">
                      <a:alpha val="65000"/>
                    </a:srgbClr>
                  </a:outerShdw>
                </a:effectLst>
              </a:rPr>
              <a:t>Полезные ископаемые Крыма</a:t>
            </a:r>
            <a:endParaRPr lang="ru-RU" b="1" i="1" spc="50" dirty="0">
              <a:ln w="11430"/>
              <a:effectLst>
                <a:outerShdw blurRad="76200" dist="50800" dir="5400000" algn="tl" rotWithShape="0">
                  <a:srgbClr val="000000">
                    <a:alpha val="65000"/>
                  </a:srgbClr>
                </a:outerShdw>
              </a:effectLst>
            </a:endParaRPr>
          </a:p>
        </p:txBody>
      </p:sp>
      <p:sp>
        <p:nvSpPr>
          <p:cNvPr id="5" name="Прямоугольник 4"/>
          <p:cNvSpPr/>
          <p:nvPr/>
        </p:nvSpPr>
        <p:spPr>
          <a:xfrm>
            <a:off x="124272" y="1357298"/>
            <a:ext cx="8768208" cy="2246769"/>
          </a:xfrm>
          <a:prstGeom prst="rect">
            <a:avLst/>
          </a:prstGeom>
        </p:spPr>
        <p:txBody>
          <a:bodyPr wrap="square">
            <a:spAutoFit/>
          </a:bodyPr>
          <a:lstStyle/>
          <a:p>
            <a:pPr algn="ctr">
              <a:spcAft>
                <a:spcPts val="0"/>
              </a:spcAft>
            </a:pPr>
            <a:r>
              <a:rPr lang="ru-RU" sz="2000" b="1" dirty="0" smtClean="0">
                <a:latin typeface="Times New Roman"/>
                <a:ea typeface="Calibri"/>
                <a:cs typeface="Times New Roman"/>
              </a:rPr>
              <a:t>Нефть</a:t>
            </a:r>
            <a:endParaRPr lang="ru-RU" sz="2000" b="1" dirty="0">
              <a:latin typeface="Times New Roman"/>
              <a:ea typeface="Calibri"/>
              <a:cs typeface="Times New Roman"/>
            </a:endParaRPr>
          </a:p>
          <a:p>
            <a:pPr algn="ctr">
              <a:spcAft>
                <a:spcPts val="0"/>
              </a:spcAft>
            </a:pPr>
            <a:r>
              <a:rPr lang="ru-RU" sz="2000" b="1" dirty="0">
                <a:latin typeface="Times New Roman"/>
                <a:ea typeface="Calibri"/>
                <a:cs typeface="Times New Roman"/>
              </a:rPr>
              <a:t>В Крыму нефть в небольших объемах добывали еще в 70-х годах XIX хека. Самое известное месторождение находилось в ту пору на Керченском полуострове и эксплуатировалось частными предпринимателями. </a:t>
            </a:r>
          </a:p>
          <a:p>
            <a:pPr algn="ctr">
              <a:spcAft>
                <a:spcPts val="0"/>
              </a:spcAft>
            </a:pPr>
            <a:r>
              <a:rPr lang="ru-RU" sz="2000" b="1" dirty="0">
                <a:latin typeface="Times New Roman"/>
                <a:ea typeface="Calibri"/>
                <a:cs typeface="Times New Roman"/>
              </a:rPr>
              <a:t>Нефти там немного, она просачивается на поверхность возле грязевых вулканов</a:t>
            </a:r>
            <a:r>
              <a:rPr lang="ru-RU" sz="2000" b="1" dirty="0">
                <a:solidFill>
                  <a:srgbClr val="C00000"/>
                </a:solidFill>
                <a:latin typeface="Times New Roman"/>
                <a:ea typeface="Calibri"/>
                <a:cs typeface="Times New Roman"/>
              </a:rPr>
              <a:t>. </a:t>
            </a:r>
          </a:p>
        </p:txBody>
      </p:sp>
      <p:pic>
        <p:nvPicPr>
          <p:cNvPr id="3" name="Рисунок 2"/>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000232" y="3714752"/>
            <a:ext cx="4572031" cy="2886247"/>
          </a:xfrm>
          <a:prstGeom prst="rect">
            <a:avLst/>
          </a:prstGeom>
        </p:spPr>
      </p:pic>
    </p:spTree>
    <p:extLst>
      <p:ext uri="{BB962C8B-B14F-4D97-AF65-F5344CB8AC3E}">
        <p14:creationId xmlns="" xmlns:p14="http://schemas.microsoft.com/office/powerpoint/2010/main" val="2069327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out)">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60000"/>
                <a:lumOff val="4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57224" y="357166"/>
            <a:ext cx="7829576" cy="614434"/>
          </a:xfrm>
        </p:spPr>
        <p:style>
          <a:lnRef idx="1">
            <a:schemeClr val="accent2"/>
          </a:lnRef>
          <a:fillRef idx="2">
            <a:schemeClr val="accent2"/>
          </a:fillRef>
          <a:effectRef idx="1">
            <a:schemeClr val="accent2"/>
          </a:effectRef>
          <a:fontRef idx="minor">
            <a:schemeClr val="dk1"/>
          </a:fontRef>
        </p:style>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ru-RU" sz="3600" b="1" i="1" spc="50" dirty="0" smtClean="0">
                <a:ln w="11430"/>
                <a:effectLst>
                  <a:outerShdw blurRad="76200" dist="50800" dir="5400000" algn="tl" rotWithShape="0">
                    <a:srgbClr val="000000">
                      <a:alpha val="65000"/>
                    </a:srgbClr>
                  </a:outerShdw>
                </a:effectLst>
              </a:rPr>
              <a:t>Полезные ископаемые Крыма</a:t>
            </a:r>
            <a:endParaRPr lang="ru-RU" sz="3600" b="1" i="1" spc="50" dirty="0">
              <a:ln w="11430"/>
              <a:effectLst>
                <a:outerShdw blurRad="76200" dist="50800" dir="5400000" algn="tl" rotWithShape="0">
                  <a:srgbClr val="000000">
                    <a:alpha val="65000"/>
                  </a:srgbClr>
                </a:outerShdw>
              </a:effectLst>
            </a:endParaRPr>
          </a:p>
        </p:txBody>
      </p:sp>
      <p:sp>
        <p:nvSpPr>
          <p:cNvPr id="5" name="Прямоугольник 4"/>
          <p:cNvSpPr/>
          <p:nvPr/>
        </p:nvSpPr>
        <p:spPr>
          <a:xfrm>
            <a:off x="124272" y="980728"/>
            <a:ext cx="8768208" cy="2800767"/>
          </a:xfrm>
          <a:prstGeom prst="rect">
            <a:avLst/>
          </a:prstGeom>
        </p:spPr>
        <p:txBody>
          <a:bodyPr wrap="square">
            <a:spAutoFit/>
          </a:bodyPr>
          <a:lstStyle/>
          <a:p>
            <a:pPr algn="just">
              <a:spcAft>
                <a:spcPts val="0"/>
              </a:spcAft>
            </a:pPr>
            <a:r>
              <a:rPr lang="ru-RU" sz="2800" b="1" dirty="0">
                <a:latin typeface="Times New Roman"/>
                <a:ea typeface="Calibri"/>
                <a:cs typeface="Times New Roman"/>
              </a:rPr>
              <a:t>                                     </a:t>
            </a:r>
            <a:r>
              <a:rPr lang="ru-RU" sz="2000" b="1" dirty="0">
                <a:latin typeface="Times New Roman"/>
                <a:ea typeface="Calibri"/>
                <a:cs typeface="Times New Roman"/>
              </a:rPr>
              <a:t>Железная </a:t>
            </a:r>
            <a:r>
              <a:rPr lang="ru-RU" sz="2000" b="1" dirty="0" smtClean="0">
                <a:latin typeface="Times New Roman"/>
                <a:ea typeface="Calibri"/>
                <a:cs typeface="Times New Roman"/>
              </a:rPr>
              <a:t>руда</a:t>
            </a:r>
            <a:endParaRPr lang="ru-RU" sz="2000" b="1" dirty="0">
              <a:latin typeface="Times New Roman"/>
              <a:ea typeface="Calibri"/>
              <a:cs typeface="Times New Roman"/>
            </a:endParaRPr>
          </a:p>
          <a:p>
            <a:pPr algn="just">
              <a:spcAft>
                <a:spcPts val="0"/>
              </a:spcAft>
            </a:pPr>
            <a:r>
              <a:rPr lang="ru-RU" sz="2000" b="1" dirty="0" smtClean="0">
                <a:latin typeface="Times New Roman"/>
                <a:ea typeface="Calibri"/>
                <a:cs typeface="Times New Roman"/>
              </a:rPr>
              <a:t>      Месторождении </a:t>
            </a:r>
            <a:r>
              <a:rPr lang="ru-RU" sz="2000" b="1" dirty="0">
                <a:latin typeface="Times New Roman"/>
                <a:ea typeface="Calibri"/>
                <a:cs typeface="Times New Roman"/>
              </a:rPr>
              <a:t>расположены вдоль восточного и северного берегов Керченского полуострова. Почти весь город Керчь стоит на пластах железной руды, ее предполагаемые запасы — около двух миллиардов тонн! </a:t>
            </a:r>
            <a:r>
              <a:rPr lang="ru-RU" sz="2000" b="1" dirty="0" smtClean="0">
                <a:latin typeface="Times New Roman"/>
                <a:ea typeface="Calibri"/>
                <a:cs typeface="Times New Roman"/>
              </a:rPr>
              <a:t>Бурые </a:t>
            </a:r>
            <a:r>
              <a:rPr lang="ru-RU" sz="2000" b="1" dirty="0">
                <a:latin typeface="Times New Roman"/>
                <a:ea typeface="Calibri"/>
                <a:cs typeface="Times New Roman"/>
              </a:rPr>
              <a:t>железняки лежали просто на поверхности, их легко было разрабатывать. По качеству железо не очень высокое, но все-таки из него выплавляли руду и отправляли на металлургические заводы.</a:t>
            </a:r>
          </a:p>
          <a:p>
            <a:pPr algn="just">
              <a:spcAft>
                <a:spcPts val="0"/>
              </a:spcAft>
            </a:pPr>
            <a:endParaRPr lang="ru-RU" sz="2800" b="1" dirty="0">
              <a:solidFill>
                <a:srgbClr val="C00000"/>
              </a:solidFill>
              <a:latin typeface="Times New Roman"/>
              <a:ea typeface="Calibri"/>
              <a:cs typeface="Times New Roman"/>
            </a:endParaRPr>
          </a:p>
        </p:txBody>
      </p:sp>
      <p:pic>
        <p:nvPicPr>
          <p:cNvPr id="3" name="Рисунок 2"/>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071671" y="3357562"/>
            <a:ext cx="5286412" cy="3171843"/>
          </a:xfrm>
          <a:prstGeom prst="rect">
            <a:avLst/>
          </a:prstGeom>
        </p:spPr>
      </p:pic>
    </p:spTree>
    <p:extLst>
      <p:ext uri="{BB962C8B-B14F-4D97-AF65-F5344CB8AC3E}">
        <p14:creationId xmlns="" xmlns:p14="http://schemas.microsoft.com/office/powerpoint/2010/main" val="2120760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out)">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60000"/>
                <a:lumOff val="4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28662" y="404664"/>
            <a:ext cx="7572428" cy="738320"/>
          </a:xfrm>
        </p:spPr>
        <p:style>
          <a:lnRef idx="1">
            <a:schemeClr val="accent6"/>
          </a:lnRef>
          <a:fillRef idx="2">
            <a:schemeClr val="accent6"/>
          </a:fillRef>
          <a:effectRef idx="1">
            <a:schemeClr val="accent6"/>
          </a:effectRef>
          <a:fontRef idx="minor">
            <a:schemeClr val="dk1"/>
          </a:fontRef>
        </p:style>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ru-RU" sz="3600" b="1" i="1" spc="50" dirty="0" smtClean="0">
                <a:ln w="11430"/>
                <a:effectLst>
                  <a:outerShdw blurRad="76200" dist="50800" dir="5400000" algn="tl" rotWithShape="0">
                    <a:srgbClr val="000000">
                      <a:alpha val="65000"/>
                    </a:srgbClr>
                  </a:outerShdw>
                </a:effectLst>
              </a:rPr>
              <a:t>Полезные ископаемые Крыма</a:t>
            </a:r>
            <a:endParaRPr lang="ru-RU" sz="3600" b="1" i="1" spc="50" dirty="0">
              <a:ln w="11430"/>
              <a:effectLst>
                <a:outerShdw blurRad="76200" dist="50800" dir="5400000" algn="tl" rotWithShape="0">
                  <a:srgbClr val="000000">
                    <a:alpha val="65000"/>
                  </a:srgbClr>
                </a:outerShdw>
              </a:effectLst>
            </a:endParaRPr>
          </a:p>
        </p:txBody>
      </p:sp>
      <p:sp>
        <p:nvSpPr>
          <p:cNvPr id="5" name="Прямоугольник 4"/>
          <p:cNvSpPr/>
          <p:nvPr/>
        </p:nvSpPr>
        <p:spPr>
          <a:xfrm>
            <a:off x="142844" y="1285860"/>
            <a:ext cx="8876884" cy="1323439"/>
          </a:xfrm>
          <a:prstGeom prst="rect">
            <a:avLst/>
          </a:prstGeom>
        </p:spPr>
        <p:txBody>
          <a:bodyPr wrap="square">
            <a:spAutoFit/>
          </a:bodyPr>
          <a:lstStyle/>
          <a:p>
            <a:pPr algn="just">
              <a:spcAft>
                <a:spcPts val="0"/>
              </a:spcAft>
            </a:pPr>
            <a:r>
              <a:rPr lang="ru-RU" sz="2000" b="1" dirty="0">
                <a:latin typeface="Times New Roman"/>
                <a:ea typeface="Calibri"/>
                <a:cs typeface="Times New Roman"/>
              </a:rPr>
              <a:t>                                     </a:t>
            </a:r>
            <a:r>
              <a:rPr lang="ru-RU" sz="2000" b="1" dirty="0" smtClean="0">
                <a:latin typeface="Times New Roman"/>
                <a:ea typeface="Calibri"/>
                <a:cs typeface="Times New Roman"/>
              </a:rPr>
              <a:t>                       Песок</a:t>
            </a:r>
            <a:endParaRPr lang="ru-RU" sz="2000" b="1" dirty="0">
              <a:latin typeface="Times New Roman"/>
              <a:ea typeface="Calibri"/>
              <a:cs typeface="Times New Roman"/>
            </a:endParaRPr>
          </a:p>
          <a:p>
            <a:pPr algn="just">
              <a:spcAft>
                <a:spcPts val="0"/>
              </a:spcAft>
            </a:pPr>
            <a:r>
              <a:rPr lang="ru-RU" sz="2000" b="1" dirty="0" smtClean="0">
                <a:latin typeface="Times New Roman"/>
                <a:ea typeface="Calibri"/>
                <a:cs typeface="Times New Roman"/>
              </a:rPr>
              <a:t>       Это </a:t>
            </a:r>
            <a:r>
              <a:rPr lang="ru-RU" sz="2000" b="1" dirty="0">
                <a:latin typeface="Times New Roman"/>
                <a:ea typeface="Calibri"/>
                <a:cs typeface="Times New Roman"/>
              </a:rPr>
              <a:t>не только достояние полуострова, но и экологическая проблема. Пески хорошего качества есть в районе </a:t>
            </a:r>
            <a:r>
              <a:rPr lang="ru-RU" sz="2000" b="1" dirty="0" err="1">
                <a:latin typeface="Times New Roman"/>
                <a:ea typeface="Calibri"/>
                <a:cs typeface="Times New Roman"/>
              </a:rPr>
              <a:t>Фиолента</a:t>
            </a:r>
            <a:r>
              <a:rPr lang="ru-RU" sz="2000" b="1" dirty="0">
                <a:latin typeface="Times New Roman"/>
                <a:ea typeface="Calibri"/>
                <a:cs typeface="Times New Roman"/>
              </a:rPr>
              <a:t>, Ялтинской бухты. Но </a:t>
            </a:r>
            <a:r>
              <a:rPr lang="ru-RU" sz="2000" b="1" dirty="0" smtClean="0">
                <a:latin typeface="Times New Roman"/>
                <a:ea typeface="Calibri"/>
                <a:cs typeface="Times New Roman"/>
              </a:rPr>
              <a:t>они находятся на </a:t>
            </a:r>
            <a:r>
              <a:rPr lang="ru-RU" sz="2000" b="1" dirty="0">
                <a:latin typeface="Times New Roman"/>
                <a:ea typeface="Calibri"/>
                <a:cs typeface="Times New Roman"/>
              </a:rPr>
              <a:t>маленьких </a:t>
            </a:r>
            <a:r>
              <a:rPr lang="ru-RU" sz="2000" b="1" dirty="0" smtClean="0">
                <a:latin typeface="Times New Roman"/>
                <a:ea typeface="Calibri"/>
                <a:cs typeface="Times New Roman"/>
              </a:rPr>
              <a:t>глубинах</a:t>
            </a:r>
            <a:r>
              <a:rPr lang="ru-RU" sz="2000" b="1" dirty="0" smtClean="0">
                <a:latin typeface="Times New Roman"/>
                <a:ea typeface="Calibri"/>
                <a:cs typeface="Times New Roman"/>
              </a:rPr>
              <a:t>.</a:t>
            </a:r>
            <a:endParaRPr lang="ru-RU" sz="2000" b="1" dirty="0">
              <a:latin typeface="Times New Roman"/>
              <a:ea typeface="Calibri"/>
              <a:cs typeface="Times New Roman"/>
            </a:endParaRPr>
          </a:p>
        </p:txBody>
      </p:sp>
      <p:pic>
        <p:nvPicPr>
          <p:cNvPr id="3" name="Рисунок 2"/>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357422" y="3357562"/>
            <a:ext cx="5572164" cy="3469501"/>
          </a:xfrm>
          <a:prstGeom prst="rect">
            <a:avLst/>
          </a:prstGeom>
        </p:spPr>
      </p:pic>
    </p:spTree>
    <p:extLst>
      <p:ext uri="{BB962C8B-B14F-4D97-AF65-F5344CB8AC3E}">
        <p14:creationId xmlns="" xmlns:p14="http://schemas.microsoft.com/office/powerpoint/2010/main" val="2601128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out)">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pic>
        <p:nvPicPr>
          <p:cNvPr id="12" name="Рисунок 11" descr="20_mini.jpg"/>
          <p:cNvPicPr>
            <a:picLocks noChangeAspect="1"/>
          </p:cNvPicPr>
          <p:nvPr/>
        </p:nvPicPr>
        <p:blipFill>
          <a:blip r:embed="rId2" cstate="screen"/>
          <a:stretch>
            <a:fillRect/>
          </a:stretch>
        </p:blipFill>
        <p:spPr>
          <a:xfrm>
            <a:off x="251520" y="1772816"/>
            <a:ext cx="8592049" cy="4896544"/>
          </a:xfrm>
          <a:prstGeom prst="rect">
            <a:avLst/>
          </a:prstGeom>
          <a:effectLst>
            <a:softEdge rad="635000"/>
          </a:effectLst>
        </p:spPr>
      </p:pic>
      <p:sp>
        <p:nvSpPr>
          <p:cNvPr id="2" name="Заголовок 1"/>
          <p:cNvSpPr>
            <a:spLocks noGrp="1"/>
          </p:cNvSpPr>
          <p:nvPr>
            <p:ph type="title"/>
          </p:nvPr>
        </p:nvSpPr>
        <p:spPr>
          <a:xfrm>
            <a:off x="1357290" y="357166"/>
            <a:ext cx="7329510" cy="642942"/>
          </a:xfrm>
        </p:spPr>
        <p:txBody>
          <a:bodyPr>
            <a:normAutofit fontScale="90000"/>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ru-RU"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Сельское </a:t>
            </a:r>
            <a:r>
              <a:rPr lang="ru-RU"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хозяйство Крыма</a:t>
            </a:r>
            <a:endPar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6" name="Содержимое 5" descr="13.png"/>
          <p:cNvPicPr>
            <a:picLocks noGrp="1" noChangeAspect="1"/>
          </p:cNvPicPr>
          <p:nvPr>
            <p:ph sz="half" idx="1"/>
          </p:nvPr>
        </p:nvPicPr>
        <p:blipFill>
          <a:blip r:embed="rId3" cstate="screen"/>
          <a:stretch>
            <a:fillRect/>
          </a:stretch>
        </p:blipFill>
        <p:spPr>
          <a:xfrm>
            <a:off x="395536" y="690632"/>
            <a:ext cx="1247506" cy="1347931"/>
          </a:xfrm>
        </p:spPr>
      </p:pic>
      <p:pic>
        <p:nvPicPr>
          <p:cNvPr id="7" name="Содержимое 6" descr="14.png"/>
          <p:cNvPicPr>
            <a:picLocks noGrp="1" noChangeAspect="1"/>
          </p:cNvPicPr>
          <p:nvPr>
            <p:ph sz="half" idx="2"/>
          </p:nvPr>
        </p:nvPicPr>
        <p:blipFill>
          <a:blip r:embed="rId4" cstate="screen"/>
          <a:stretch>
            <a:fillRect/>
          </a:stretch>
        </p:blipFill>
        <p:spPr>
          <a:xfrm flipH="1">
            <a:off x="7020272" y="2348880"/>
            <a:ext cx="1576414" cy="1817312"/>
          </a:xfrm>
        </p:spPr>
      </p:pic>
      <p:pic>
        <p:nvPicPr>
          <p:cNvPr id="8" name="Рисунок 7" descr="16.png"/>
          <p:cNvPicPr>
            <a:picLocks noChangeAspect="1"/>
          </p:cNvPicPr>
          <p:nvPr/>
        </p:nvPicPr>
        <p:blipFill>
          <a:blip r:embed="rId5" cstate="screen"/>
          <a:srcRect t="3983" b="5627"/>
          <a:stretch>
            <a:fillRect/>
          </a:stretch>
        </p:blipFill>
        <p:spPr>
          <a:xfrm>
            <a:off x="7143768" y="939914"/>
            <a:ext cx="1071570" cy="968593"/>
          </a:xfrm>
          <a:prstGeom prst="rect">
            <a:avLst/>
          </a:prstGeom>
        </p:spPr>
      </p:pic>
      <p:pic>
        <p:nvPicPr>
          <p:cNvPr id="9" name="Рисунок 8" descr="18.png"/>
          <p:cNvPicPr>
            <a:picLocks noChangeAspect="1"/>
          </p:cNvPicPr>
          <p:nvPr/>
        </p:nvPicPr>
        <p:blipFill>
          <a:blip r:embed="rId6" cstate="screen"/>
          <a:stretch>
            <a:fillRect/>
          </a:stretch>
        </p:blipFill>
        <p:spPr>
          <a:xfrm>
            <a:off x="7308304" y="5013176"/>
            <a:ext cx="1594808" cy="1584176"/>
          </a:xfrm>
          <a:prstGeom prst="rect">
            <a:avLst/>
          </a:prstGeom>
        </p:spPr>
      </p:pic>
      <p:pic>
        <p:nvPicPr>
          <p:cNvPr id="10" name="Рисунок 9" descr="19.png"/>
          <p:cNvPicPr>
            <a:picLocks noChangeAspect="1"/>
          </p:cNvPicPr>
          <p:nvPr/>
        </p:nvPicPr>
        <p:blipFill>
          <a:blip r:embed="rId7" cstate="screen"/>
          <a:stretch>
            <a:fillRect/>
          </a:stretch>
        </p:blipFill>
        <p:spPr>
          <a:xfrm>
            <a:off x="179512" y="2276872"/>
            <a:ext cx="3013212" cy="1872208"/>
          </a:xfrm>
          <a:prstGeom prst="rect">
            <a:avLst/>
          </a:prstGeom>
        </p:spPr>
      </p:pic>
      <p:pic>
        <p:nvPicPr>
          <p:cNvPr id="5" name="Содержимое 4" descr="e26a4a26ffb3245efd507cf74911f8b1_0_500_0.png"/>
          <p:cNvPicPr>
            <a:picLocks noChangeAspect="1"/>
          </p:cNvPicPr>
          <p:nvPr/>
        </p:nvPicPr>
        <p:blipFill>
          <a:blip r:embed="rId8" cstate="screen"/>
          <a:stretch>
            <a:fillRect/>
          </a:stretch>
        </p:blipFill>
        <p:spPr>
          <a:xfrm>
            <a:off x="3707904" y="1124744"/>
            <a:ext cx="1545292" cy="2088232"/>
          </a:xfrm>
          <a:prstGeom prst="rect">
            <a:avLst/>
          </a:prstGeom>
        </p:spPr>
      </p:pic>
      <p:sp>
        <p:nvSpPr>
          <p:cNvPr id="14" name="TextBox 13"/>
          <p:cNvSpPr txBox="1"/>
          <p:nvPr/>
        </p:nvSpPr>
        <p:spPr>
          <a:xfrm>
            <a:off x="2071670" y="1000109"/>
            <a:ext cx="4492770" cy="800219"/>
          </a:xfrm>
          <a:prstGeom prst="rect">
            <a:avLst/>
          </a:prstGeom>
          <a:solidFill>
            <a:srgbClr val="FF9966"/>
          </a:solidFill>
        </p:spPr>
        <p:style>
          <a:lnRef idx="3">
            <a:schemeClr val="lt1"/>
          </a:lnRef>
          <a:fillRef idx="1">
            <a:schemeClr val="accent1"/>
          </a:fillRef>
          <a:effectRef idx="1">
            <a:schemeClr val="accent1"/>
          </a:effectRef>
          <a:fontRef idx="minor">
            <a:schemeClr val="lt1"/>
          </a:fontRef>
        </p:style>
        <p:txBody>
          <a:bodyPr wrap="square" rtlCol="0">
            <a:spAutoFit/>
          </a:bodyPr>
          <a:lstStyle/>
          <a:p>
            <a:pPr lvl="0" algn="ctr"/>
            <a:r>
              <a:rPr lang="ru-RU" sz="2800" dirty="0" smtClean="0">
                <a:solidFill>
                  <a:prstClr val="black"/>
                </a:solidFill>
                <a:latin typeface="Comic Sans MS" pitchFamily="66" charset="0"/>
              </a:rPr>
              <a:t>производство </a:t>
            </a:r>
            <a:r>
              <a:rPr lang="ru-RU" sz="2800" dirty="0" smtClean="0">
                <a:solidFill>
                  <a:prstClr val="black"/>
                </a:solidFill>
                <a:latin typeface="Comic Sans MS" pitchFamily="66" charset="0"/>
              </a:rPr>
              <a:t>молока</a:t>
            </a:r>
          </a:p>
          <a:p>
            <a:endParaRPr lang="ru-RU" dirty="0"/>
          </a:p>
        </p:txBody>
      </p:sp>
      <p:sp>
        <p:nvSpPr>
          <p:cNvPr id="15" name="TextBox 14"/>
          <p:cNvSpPr txBox="1"/>
          <p:nvPr/>
        </p:nvSpPr>
        <p:spPr>
          <a:xfrm>
            <a:off x="2714612" y="1928803"/>
            <a:ext cx="3643338" cy="800219"/>
          </a:xfrm>
          <a:prstGeom prst="rect">
            <a:avLst/>
          </a:prstGeom>
          <a:solidFill>
            <a:srgbClr val="99FF33"/>
          </a:solidFill>
        </p:spPr>
        <p:style>
          <a:lnRef idx="3">
            <a:schemeClr val="lt1"/>
          </a:lnRef>
          <a:fillRef idx="1">
            <a:schemeClr val="accent2"/>
          </a:fillRef>
          <a:effectRef idx="1">
            <a:schemeClr val="accent2"/>
          </a:effectRef>
          <a:fontRef idx="minor">
            <a:schemeClr val="lt1"/>
          </a:fontRef>
        </p:style>
        <p:txBody>
          <a:bodyPr wrap="square" rtlCol="0">
            <a:spAutoFit/>
          </a:bodyPr>
          <a:lstStyle/>
          <a:p>
            <a:pPr lvl="0" algn="ctr"/>
            <a:r>
              <a:rPr lang="ru-RU" sz="2800" dirty="0" smtClean="0">
                <a:solidFill>
                  <a:prstClr val="black"/>
                </a:solidFill>
                <a:latin typeface="Comic Sans MS" pitchFamily="66" charset="0"/>
              </a:rPr>
              <a:t>мяса свинины</a:t>
            </a:r>
          </a:p>
          <a:p>
            <a:endParaRPr lang="ru-RU" dirty="0"/>
          </a:p>
        </p:txBody>
      </p:sp>
      <p:sp>
        <p:nvSpPr>
          <p:cNvPr id="16" name="TextBox 15"/>
          <p:cNvSpPr txBox="1"/>
          <p:nvPr/>
        </p:nvSpPr>
        <p:spPr>
          <a:xfrm>
            <a:off x="3000364" y="2600968"/>
            <a:ext cx="3429024" cy="800219"/>
          </a:xfrm>
          <a:prstGeom prst="rect">
            <a:avLst/>
          </a:prstGeom>
          <a:solidFill>
            <a:srgbClr val="0066FF"/>
          </a:solidFill>
        </p:spPr>
        <p:style>
          <a:lnRef idx="3">
            <a:schemeClr val="lt1"/>
          </a:lnRef>
          <a:fillRef idx="1">
            <a:schemeClr val="accent3"/>
          </a:fillRef>
          <a:effectRef idx="1">
            <a:schemeClr val="accent3"/>
          </a:effectRef>
          <a:fontRef idx="minor">
            <a:schemeClr val="lt1"/>
          </a:fontRef>
        </p:style>
        <p:txBody>
          <a:bodyPr wrap="square" rtlCol="0">
            <a:spAutoFit/>
          </a:bodyPr>
          <a:lstStyle/>
          <a:p>
            <a:pPr lvl="0" algn="ctr"/>
            <a:r>
              <a:rPr lang="ru-RU" sz="2800" dirty="0" smtClean="0">
                <a:solidFill>
                  <a:prstClr val="black"/>
                </a:solidFill>
                <a:latin typeface="Comic Sans MS" pitchFamily="66" charset="0"/>
              </a:rPr>
              <a:t>мяса птицы</a:t>
            </a:r>
          </a:p>
          <a:p>
            <a:endParaRPr lang="ru-RU" dirty="0"/>
          </a:p>
        </p:txBody>
      </p:sp>
      <p:sp>
        <p:nvSpPr>
          <p:cNvPr id="17" name="TextBox 16"/>
          <p:cNvSpPr txBox="1"/>
          <p:nvPr/>
        </p:nvSpPr>
        <p:spPr>
          <a:xfrm>
            <a:off x="3571868" y="3357563"/>
            <a:ext cx="2000264" cy="800219"/>
          </a:xfrm>
          <a:prstGeom prst="rect">
            <a:avLst/>
          </a:prstGeom>
          <a:solidFill>
            <a:srgbClr val="FF3399"/>
          </a:solidFill>
        </p:spPr>
        <p:style>
          <a:lnRef idx="3">
            <a:schemeClr val="lt1"/>
          </a:lnRef>
          <a:fillRef idx="1">
            <a:schemeClr val="accent4"/>
          </a:fillRef>
          <a:effectRef idx="1">
            <a:schemeClr val="accent4"/>
          </a:effectRef>
          <a:fontRef idx="minor">
            <a:schemeClr val="lt1"/>
          </a:fontRef>
        </p:style>
        <p:txBody>
          <a:bodyPr wrap="square" rtlCol="0">
            <a:spAutoFit/>
          </a:bodyPr>
          <a:lstStyle/>
          <a:p>
            <a:pPr lvl="0" algn="ctr"/>
            <a:r>
              <a:rPr lang="ru-RU" sz="2800" dirty="0" smtClean="0">
                <a:solidFill>
                  <a:prstClr val="black"/>
                </a:solidFill>
                <a:latin typeface="Comic Sans MS" pitchFamily="66" charset="0"/>
              </a:rPr>
              <a:t>яйца</a:t>
            </a:r>
            <a:endParaRPr lang="ru-RU" sz="2800" dirty="0" smtClean="0">
              <a:solidFill>
                <a:prstClr val="black"/>
              </a:solidFill>
              <a:latin typeface="Comic Sans MS" pitchFamily="66" charset="0"/>
            </a:endParaRPr>
          </a:p>
          <a:p>
            <a:endParaRPr lang="ru-RU" dirty="0"/>
          </a:p>
        </p:txBody>
      </p:sp>
      <p:sp>
        <p:nvSpPr>
          <p:cNvPr id="18" name="TextBox 17"/>
          <p:cNvSpPr txBox="1"/>
          <p:nvPr/>
        </p:nvSpPr>
        <p:spPr>
          <a:xfrm>
            <a:off x="3071802" y="4257152"/>
            <a:ext cx="3000395" cy="800219"/>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pPr lvl="0" algn="ctr"/>
            <a:r>
              <a:rPr lang="ru-RU" sz="2800" dirty="0" smtClean="0">
                <a:solidFill>
                  <a:prstClr val="black"/>
                </a:solidFill>
                <a:latin typeface="Comic Sans MS" pitchFamily="66" charset="0"/>
              </a:rPr>
              <a:t>картофель</a:t>
            </a:r>
            <a:endParaRPr lang="ru-RU" sz="2800" dirty="0" smtClean="0">
              <a:solidFill>
                <a:prstClr val="black"/>
              </a:solidFill>
              <a:latin typeface="Comic Sans MS" pitchFamily="66" charset="0"/>
            </a:endParaRPr>
          </a:p>
          <a:p>
            <a:endParaRPr lang="ru-RU" dirty="0"/>
          </a:p>
        </p:txBody>
      </p:sp>
      <p:sp>
        <p:nvSpPr>
          <p:cNvPr id="19" name="TextBox 18"/>
          <p:cNvSpPr txBox="1"/>
          <p:nvPr/>
        </p:nvSpPr>
        <p:spPr>
          <a:xfrm>
            <a:off x="2143108" y="5049240"/>
            <a:ext cx="5031202" cy="52322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lvl="0" algn="ctr"/>
            <a:r>
              <a:rPr lang="ru-RU" sz="2800" dirty="0" smtClean="0">
                <a:solidFill>
                  <a:prstClr val="black"/>
                </a:solidFill>
                <a:latin typeface="Comic Sans MS" pitchFamily="66" charset="0"/>
              </a:rPr>
              <a:t>овощи </a:t>
            </a:r>
            <a:r>
              <a:rPr lang="ru-RU" sz="2800" dirty="0" smtClean="0">
                <a:solidFill>
                  <a:prstClr val="black"/>
                </a:solidFill>
                <a:latin typeface="Comic Sans MS" pitchFamily="66" charset="0"/>
              </a:rPr>
              <a:t>защищенного грунта</a:t>
            </a:r>
          </a:p>
        </p:txBody>
      </p:sp>
      <p:sp>
        <p:nvSpPr>
          <p:cNvPr id="20" name="TextBox 19"/>
          <p:cNvSpPr txBox="1"/>
          <p:nvPr/>
        </p:nvSpPr>
        <p:spPr>
          <a:xfrm>
            <a:off x="2214546" y="5841328"/>
            <a:ext cx="4836979" cy="800219"/>
          </a:xfrm>
          <a:prstGeom prst="rect">
            <a:avLst/>
          </a:prstGeom>
          <a:solidFill>
            <a:srgbClr val="FFFF00"/>
          </a:solidFill>
        </p:spPr>
        <p:style>
          <a:lnRef idx="3">
            <a:schemeClr val="lt1"/>
          </a:lnRef>
          <a:fillRef idx="1">
            <a:schemeClr val="accent6"/>
          </a:fillRef>
          <a:effectRef idx="1">
            <a:schemeClr val="accent6"/>
          </a:effectRef>
          <a:fontRef idx="minor">
            <a:schemeClr val="lt1"/>
          </a:fontRef>
        </p:style>
        <p:txBody>
          <a:bodyPr wrap="square" rtlCol="0">
            <a:spAutoFit/>
          </a:bodyPr>
          <a:lstStyle/>
          <a:p>
            <a:pPr lvl="0" algn="ctr"/>
            <a:r>
              <a:rPr lang="ru-RU" sz="2800" dirty="0" smtClean="0">
                <a:solidFill>
                  <a:prstClr val="black"/>
                </a:solidFill>
                <a:latin typeface="Comic Sans MS" pitchFamily="66" charset="0"/>
              </a:rPr>
              <a:t>овощи </a:t>
            </a:r>
            <a:r>
              <a:rPr lang="ru-RU" sz="2800" dirty="0" smtClean="0">
                <a:solidFill>
                  <a:prstClr val="black"/>
                </a:solidFill>
                <a:latin typeface="Comic Sans MS" pitchFamily="66" charset="0"/>
              </a:rPr>
              <a:t>открытого грунта</a:t>
            </a:r>
          </a:p>
          <a:p>
            <a:endParaRPr lang="ru-RU" dirty="0"/>
          </a:p>
        </p:txBody>
      </p:sp>
      <p:pic>
        <p:nvPicPr>
          <p:cNvPr id="32" name="Рисунок 31" descr="21.png"/>
          <p:cNvPicPr>
            <a:picLocks noChangeAspect="1"/>
          </p:cNvPicPr>
          <p:nvPr/>
        </p:nvPicPr>
        <p:blipFill>
          <a:blip r:embed="rId9" cstate="screen"/>
          <a:stretch>
            <a:fillRect/>
          </a:stretch>
        </p:blipFill>
        <p:spPr>
          <a:xfrm>
            <a:off x="179513" y="5365463"/>
            <a:ext cx="2016224" cy="129794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par>
                                <p:cTn id="8" presetID="9"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5"/>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12"/>
                                        </p:tgtEl>
                                        <p:attrNameLst>
                                          <p:attrName>style.visibility</p:attrName>
                                        </p:attrNameLst>
                                      </p:cBhvr>
                                      <p:to>
                                        <p:strVal val="hidden"/>
                                      </p:to>
                                    </p:set>
                                  </p:childTnLst>
                                </p:cTn>
                              </p:par>
                              <p:par>
                                <p:cTn id="17" presetID="9"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dissolve">
                                      <p:cBhvr>
                                        <p:cTn id="19" dur="500"/>
                                        <p:tgtEl>
                                          <p:spTgt spid="9"/>
                                        </p:tgtEl>
                                      </p:cBhvr>
                                    </p:animEffect>
                                  </p:childTnLst>
                                </p:cTn>
                              </p:par>
                              <p:par>
                                <p:cTn id="20" presetID="9" presetClass="entr" presetSubtype="0"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dissolve">
                                      <p:cBhvr>
                                        <p:cTn id="22" dur="500"/>
                                        <p:tgtEl>
                                          <p:spTgt spid="6"/>
                                        </p:tgtEl>
                                      </p:cBhvr>
                                    </p:animEffect>
                                  </p:childTnLst>
                                </p:cTn>
                              </p:par>
                              <p:par>
                                <p:cTn id="23" presetID="9" presetClass="entr" presetSubtype="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dissolve">
                                      <p:cBhvr>
                                        <p:cTn id="25" dur="500"/>
                                        <p:tgtEl>
                                          <p:spTgt spid="10"/>
                                        </p:tgtEl>
                                      </p:cBhvr>
                                    </p:animEffect>
                                  </p:childTnLst>
                                </p:cTn>
                              </p:par>
                              <p:par>
                                <p:cTn id="26" presetID="9" presetClass="entr" presetSubtype="0" fill="hold"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dissolve">
                                      <p:cBhvr>
                                        <p:cTn id="28" dur="500"/>
                                        <p:tgtEl>
                                          <p:spTgt spid="7"/>
                                        </p:tgtEl>
                                      </p:cBhvr>
                                    </p:animEffect>
                                  </p:childTnLst>
                                </p:cTn>
                              </p:par>
                              <p:par>
                                <p:cTn id="29" presetID="9" presetClass="entr" presetSubtype="0" fill="hold"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dissolve">
                                      <p:cBhvr>
                                        <p:cTn id="31" dur="500"/>
                                        <p:tgtEl>
                                          <p:spTgt spid="8"/>
                                        </p:tgtEl>
                                      </p:cBhvr>
                                    </p:animEffect>
                                  </p:childTnLst>
                                </p:cTn>
                              </p:par>
                              <p:par>
                                <p:cTn id="32" presetID="55"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500" fill="hold"/>
                                        <p:tgtEl>
                                          <p:spTgt spid="14"/>
                                        </p:tgtEl>
                                        <p:attrNameLst>
                                          <p:attrName>ppt_w</p:attrName>
                                        </p:attrNameLst>
                                      </p:cBhvr>
                                      <p:tavLst>
                                        <p:tav tm="0">
                                          <p:val>
                                            <p:strVal val="#ppt_w*0.70"/>
                                          </p:val>
                                        </p:tav>
                                        <p:tav tm="100000">
                                          <p:val>
                                            <p:strVal val="#ppt_w"/>
                                          </p:val>
                                        </p:tav>
                                      </p:tavLst>
                                    </p:anim>
                                    <p:anim calcmode="lin" valueType="num">
                                      <p:cBhvr>
                                        <p:cTn id="35" dur="500" fill="hold"/>
                                        <p:tgtEl>
                                          <p:spTgt spid="14"/>
                                        </p:tgtEl>
                                        <p:attrNameLst>
                                          <p:attrName>ppt_h</p:attrName>
                                        </p:attrNameLst>
                                      </p:cBhvr>
                                      <p:tavLst>
                                        <p:tav tm="0">
                                          <p:val>
                                            <p:strVal val="#ppt_h"/>
                                          </p:val>
                                        </p:tav>
                                        <p:tav tm="100000">
                                          <p:val>
                                            <p:strVal val="#ppt_h"/>
                                          </p:val>
                                        </p:tav>
                                      </p:tavLst>
                                    </p:anim>
                                    <p:animEffect transition="in" filter="fade">
                                      <p:cBhvr>
                                        <p:cTn id="36" dur="500"/>
                                        <p:tgtEl>
                                          <p:spTgt spid="14"/>
                                        </p:tgtEl>
                                      </p:cBhvr>
                                    </p:animEffect>
                                  </p:childTnLst>
                                </p:cTn>
                              </p:par>
                              <p:par>
                                <p:cTn id="37" presetID="55" presetClass="entr" presetSubtype="0"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p:cTn id="39" dur="500" fill="hold"/>
                                        <p:tgtEl>
                                          <p:spTgt spid="19"/>
                                        </p:tgtEl>
                                        <p:attrNameLst>
                                          <p:attrName>ppt_w</p:attrName>
                                        </p:attrNameLst>
                                      </p:cBhvr>
                                      <p:tavLst>
                                        <p:tav tm="0">
                                          <p:val>
                                            <p:strVal val="#ppt_w*0.70"/>
                                          </p:val>
                                        </p:tav>
                                        <p:tav tm="100000">
                                          <p:val>
                                            <p:strVal val="#ppt_w"/>
                                          </p:val>
                                        </p:tav>
                                      </p:tavLst>
                                    </p:anim>
                                    <p:anim calcmode="lin" valueType="num">
                                      <p:cBhvr>
                                        <p:cTn id="40" dur="500" fill="hold"/>
                                        <p:tgtEl>
                                          <p:spTgt spid="19"/>
                                        </p:tgtEl>
                                        <p:attrNameLst>
                                          <p:attrName>ppt_h</p:attrName>
                                        </p:attrNameLst>
                                      </p:cBhvr>
                                      <p:tavLst>
                                        <p:tav tm="0">
                                          <p:val>
                                            <p:strVal val="#ppt_h"/>
                                          </p:val>
                                        </p:tav>
                                        <p:tav tm="100000">
                                          <p:val>
                                            <p:strVal val="#ppt_h"/>
                                          </p:val>
                                        </p:tav>
                                      </p:tavLst>
                                    </p:anim>
                                    <p:animEffect transition="in" filter="fade">
                                      <p:cBhvr>
                                        <p:cTn id="41" dur="500"/>
                                        <p:tgtEl>
                                          <p:spTgt spid="19"/>
                                        </p:tgtEl>
                                      </p:cBhvr>
                                    </p:animEffect>
                                  </p:childTnLst>
                                </p:cTn>
                              </p:par>
                              <p:par>
                                <p:cTn id="42" presetID="55" presetClass="entr" presetSubtype="0" fill="hold" grpId="0" nodeType="withEffect">
                                  <p:stCondLst>
                                    <p:cond delay="0"/>
                                  </p:stCondLst>
                                  <p:childTnLst>
                                    <p:set>
                                      <p:cBhvr>
                                        <p:cTn id="43" dur="1" fill="hold">
                                          <p:stCondLst>
                                            <p:cond delay="0"/>
                                          </p:stCondLst>
                                        </p:cTn>
                                        <p:tgtEl>
                                          <p:spTgt spid="20"/>
                                        </p:tgtEl>
                                        <p:attrNameLst>
                                          <p:attrName>style.visibility</p:attrName>
                                        </p:attrNameLst>
                                      </p:cBhvr>
                                      <p:to>
                                        <p:strVal val="visible"/>
                                      </p:to>
                                    </p:set>
                                    <p:anim calcmode="lin" valueType="num">
                                      <p:cBhvr>
                                        <p:cTn id="44" dur="500" fill="hold"/>
                                        <p:tgtEl>
                                          <p:spTgt spid="20"/>
                                        </p:tgtEl>
                                        <p:attrNameLst>
                                          <p:attrName>ppt_w</p:attrName>
                                        </p:attrNameLst>
                                      </p:cBhvr>
                                      <p:tavLst>
                                        <p:tav tm="0">
                                          <p:val>
                                            <p:strVal val="#ppt_w*0.70"/>
                                          </p:val>
                                        </p:tav>
                                        <p:tav tm="100000">
                                          <p:val>
                                            <p:strVal val="#ppt_w"/>
                                          </p:val>
                                        </p:tav>
                                      </p:tavLst>
                                    </p:anim>
                                    <p:anim calcmode="lin" valueType="num">
                                      <p:cBhvr>
                                        <p:cTn id="45" dur="500" fill="hold"/>
                                        <p:tgtEl>
                                          <p:spTgt spid="20"/>
                                        </p:tgtEl>
                                        <p:attrNameLst>
                                          <p:attrName>ppt_h</p:attrName>
                                        </p:attrNameLst>
                                      </p:cBhvr>
                                      <p:tavLst>
                                        <p:tav tm="0">
                                          <p:val>
                                            <p:strVal val="#ppt_h"/>
                                          </p:val>
                                        </p:tav>
                                        <p:tav tm="100000">
                                          <p:val>
                                            <p:strVal val="#ppt_h"/>
                                          </p:val>
                                        </p:tav>
                                      </p:tavLst>
                                    </p:anim>
                                    <p:animEffect transition="in" filter="fade">
                                      <p:cBhvr>
                                        <p:cTn id="46" dur="500"/>
                                        <p:tgtEl>
                                          <p:spTgt spid="20"/>
                                        </p:tgtEl>
                                      </p:cBhvr>
                                    </p:animEffect>
                                  </p:childTnLst>
                                </p:cTn>
                              </p:par>
                              <p:par>
                                <p:cTn id="47" presetID="55" presetClass="entr" presetSubtype="0" fill="hold" grpId="0" nodeType="with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strVal val="#ppt_w*0.70"/>
                                          </p:val>
                                        </p:tav>
                                        <p:tav tm="100000">
                                          <p:val>
                                            <p:strVal val="#ppt_w"/>
                                          </p:val>
                                        </p:tav>
                                      </p:tavLst>
                                    </p:anim>
                                    <p:anim calcmode="lin" valueType="num">
                                      <p:cBhvr>
                                        <p:cTn id="50" dur="500" fill="hold"/>
                                        <p:tgtEl>
                                          <p:spTgt spid="15"/>
                                        </p:tgtEl>
                                        <p:attrNameLst>
                                          <p:attrName>ppt_h</p:attrName>
                                        </p:attrNameLst>
                                      </p:cBhvr>
                                      <p:tavLst>
                                        <p:tav tm="0">
                                          <p:val>
                                            <p:strVal val="#ppt_h"/>
                                          </p:val>
                                        </p:tav>
                                        <p:tav tm="100000">
                                          <p:val>
                                            <p:strVal val="#ppt_h"/>
                                          </p:val>
                                        </p:tav>
                                      </p:tavLst>
                                    </p:anim>
                                    <p:animEffect transition="in" filter="fade">
                                      <p:cBhvr>
                                        <p:cTn id="51" dur="500"/>
                                        <p:tgtEl>
                                          <p:spTgt spid="15"/>
                                        </p:tgtEl>
                                      </p:cBhvr>
                                    </p:animEffect>
                                  </p:childTnLst>
                                </p:cTn>
                              </p:par>
                              <p:par>
                                <p:cTn id="52" presetID="55" presetClass="entr" presetSubtype="0" fill="hold" grpId="0" nodeType="withEffect">
                                  <p:stCondLst>
                                    <p:cond delay="0"/>
                                  </p:stCondLst>
                                  <p:childTnLst>
                                    <p:set>
                                      <p:cBhvr>
                                        <p:cTn id="53" dur="1" fill="hold">
                                          <p:stCondLst>
                                            <p:cond delay="0"/>
                                          </p:stCondLst>
                                        </p:cTn>
                                        <p:tgtEl>
                                          <p:spTgt spid="16"/>
                                        </p:tgtEl>
                                        <p:attrNameLst>
                                          <p:attrName>style.visibility</p:attrName>
                                        </p:attrNameLst>
                                      </p:cBhvr>
                                      <p:to>
                                        <p:strVal val="visible"/>
                                      </p:to>
                                    </p:set>
                                    <p:anim calcmode="lin" valueType="num">
                                      <p:cBhvr>
                                        <p:cTn id="54" dur="500" fill="hold"/>
                                        <p:tgtEl>
                                          <p:spTgt spid="16"/>
                                        </p:tgtEl>
                                        <p:attrNameLst>
                                          <p:attrName>ppt_w</p:attrName>
                                        </p:attrNameLst>
                                      </p:cBhvr>
                                      <p:tavLst>
                                        <p:tav tm="0">
                                          <p:val>
                                            <p:strVal val="#ppt_w*0.70"/>
                                          </p:val>
                                        </p:tav>
                                        <p:tav tm="100000">
                                          <p:val>
                                            <p:strVal val="#ppt_w"/>
                                          </p:val>
                                        </p:tav>
                                      </p:tavLst>
                                    </p:anim>
                                    <p:anim calcmode="lin" valueType="num">
                                      <p:cBhvr>
                                        <p:cTn id="55" dur="500" fill="hold"/>
                                        <p:tgtEl>
                                          <p:spTgt spid="16"/>
                                        </p:tgtEl>
                                        <p:attrNameLst>
                                          <p:attrName>ppt_h</p:attrName>
                                        </p:attrNameLst>
                                      </p:cBhvr>
                                      <p:tavLst>
                                        <p:tav tm="0">
                                          <p:val>
                                            <p:strVal val="#ppt_h"/>
                                          </p:val>
                                        </p:tav>
                                        <p:tav tm="100000">
                                          <p:val>
                                            <p:strVal val="#ppt_h"/>
                                          </p:val>
                                        </p:tav>
                                      </p:tavLst>
                                    </p:anim>
                                    <p:animEffect transition="in" filter="fade">
                                      <p:cBhvr>
                                        <p:cTn id="56" dur="500"/>
                                        <p:tgtEl>
                                          <p:spTgt spid="16"/>
                                        </p:tgtEl>
                                      </p:cBhvr>
                                    </p:animEffect>
                                  </p:childTnLst>
                                </p:cTn>
                              </p:par>
                              <p:par>
                                <p:cTn id="57" presetID="55" presetClass="entr" presetSubtype="0" fill="hold" grpId="0" nodeType="with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strVal val="#ppt_w*0.70"/>
                                          </p:val>
                                        </p:tav>
                                        <p:tav tm="100000">
                                          <p:val>
                                            <p:strVal val="#ppt_w"/>
                                          </p:val>
                                        </p:tav>
                                      </p:tavLst>
                                    </p:anim>
                                    <p:anim calcmode="lin" valueType="num">
                                      <p:cBhvr>
                                        <p:cTn id="60" dur="500" fill="hold"/>
                                        <p:tgtEl>
                                          <p:spTgt spid="17"/>
                                        </p:tgtEl>
                                        <p:attrNameLst>
                                          <p:attrName>ppt_h</p:attrName>
                                        </p:attrNameLst>
                                      </p:cBhvr>
                                      <p:tavLst>
                                        <p:tav tm="0">
                                          <p:val>
                                            <p:strVal val="#ppt_h"/>
                                          </p:val>
                                        </p:tav>
                                        <p:tav tm="100000">
                                          <p:val>
                                            <p:strVal val="#ppt_h"/>
                                          </p:val>
                                        </p:tav>
                                      </p:tavLst>
                                    </p:anim>
                                    <p:animEffect transition="in" filter="fade">
                                      <p:cBhvr>
                                        <p:cTn id="61" dur="500"/>
                                        <p:tgtEl>
                                          <p:spTgt spid="17"/>
                                        </p:tgtEl>
                                      </p:cBhvr>
                                    </p:animEffect>
                                  </p:childTnLst>
                                </p:cTn>
                              </p:par>
                              <p:par>
                                <p:cTn id="62" presetID="55" presetClass="entr" presetSubtype="0"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strVal val="#ppt_w*0.70"/>
                                          </p:val>
                                        </p:tav>
                                        <p:tav tm="100000">
                                          <p:val>
                                            <p:strVal val="#ppt_w"/>
                                          </p:val>
                                        </p:tav>
                                      </p:tavLst>
                                    </p:anim>
                                    <p:anim calcmode="lin" valueType="num">
                                      <p:cBhvr>
                                        <p:cTn id="65" dur="500" fill="hold"/>
                                        <p:tgtEl>
                                          <p:spTgt spid="18"/>
                                        </p:tgtEl>
                                        <p:attrNameLst>
                                          <p:attrName>ppt_h</p:attrName>
                                        </p:attrNameLst>
                                      </p:cBhvr>
                                      <p:tavLst>
                                        <p:tav tm="0">
                                          <p:val>
                                            <p:strVal val="#ppt_h"/>
                                          </p:val>
                                        </p:tav>
                                        <p:tav tm="100000">
                                          <p:val>
                                            <p:strVal val="#ppt_h"/>
                                          </p:val>
                                        </p:tav>
                                      </p:tavLst>
                                    </p:anim>
                                    <p:animEffect transition="in" filter="fade">
                                      <p:cBhvr>
                                        <p:cTn id="66" dur="500"/>
                                        <p:tgtEl>
                                          <p:spTgt spid="18"/>
                                        </p:tgtEl>
                                      </p:cBhvr>
                                    </p:animEffect>
                                  </p:childTnLst>
                                </p:cTn>
                              </p:par>
                              <p:par>
                                <p:cTn id="67" presetID="55" presetClass="entr" presetSubtype="0" fill="hold" nodeType="withEffect">
                                  <p:stCondLst>
                                    <p:cond delay="0"/>
                                  </p:stCondLst>
                                  <p:childTnLst>
                                    <p:set>
                                      <p:cBhvr>
                                        <p:cTn id="68" dur="1" fill="hold">
                                          <p:stCondLst>
                                            <p:cond delay="0"/>
                                          </p:stCondLst>
                                        </p:cTn>
                                        <p:tgtEl>
                                          <p:spTgt spid="32"/>
                                        </p:tgtEl>
                                        <p:attrNameLst>
                                          <p:attrName>style.visibility</p:attrName>
                                        </p:attrNameLst>
                                      </p:cBhvr>
                                      <p:to>
                                        <p:strVal val="visible"/>
                                      </p:to>
                                    </p:set>
                                    <p:anim calcmode="lin" valueType="num">
                                      <p:cBhvr>
                                        <p:cTn id="69" dur="500" fill="hold"/>
                                        <p:tgtEl>
                                          <p:spTgt spid="32"/>
                                        </p:tgtEl>
                                        <p:attrNameLst>
                                          <p:attrName>ppt_w</p:attrName>
                                        </p:attrNameLst>
                                      </p:cBhvr>
                                      <p:tavLst>
                                        <p:tav tm="0">
                                          <p:val>
                                            <p:strVal val="#ppt_w*0.70"/>
                                          </p:val>
                                        </p:tav>
                                        <p:tav tm="100000">
                                          <p:val>
                                            <p:strVal val="#ppt_w"/>
                                          </p:val>
                                        </p:tav>
                                      </p:tavLst>
                                    </p:anim>
                                    <p:anim calcmode="lin" valueType="num">
                                      <p:cBhvr>
                                        <p:cTn id="70" dur="500" fill="hold"/>
                                        <p:tgtEl>
                                          <p:spTgt spid="32"/>
                                        </p:tgtEl>
                                        <p:attrNameLst>
                                          <p:attrName>ppt_h</p:attrName>
                                        </p:attrNameLst>
                                      </p:cBhvr>
                                      <p:tavLst>
                                        <p:tav tm="0">
                                          <p:val>
                                            <p:strVal val="#ppt_h"/>
                                          </p:val>
                                        </p:tav>
                                        <p:tav tm="100000">
                                          <p:val>
                                            <p:strVal val="#ppt_h"/>
                                          </p:val>
                                        </p:tav>
                                      </p:tavLst>
                                    </p:anim>
                                    <p:animEffect transition="in" filter="fade">
                                      <p:cBhvr>
                                        <p:cTn id="71"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60000"/>
                <a:lumOff val="4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28662" y="928670"/>
            <a:ext cx="7758138" cy="1143008"/>
          </a:xfrm>
        </p:spPr>
        <p:style>
          <a:lnRef idx="1">
            <a:schemeClr val="accent2"/>
          </a:lnRef>
          <a:fillRef idx="2">
            <a:schemeClr val="accent2"/>
          </a:fillRef>
          <a:effectRef idx="1">
            <a:schemeClr val="accent2"/>
          </a:effectRef>
          <a:fontRef idx="minor">
            <a:schemeClr val="dk1"/>
          </a:fontRef>
        </p:style>
        <p:txBody>
          <a:bodyPr>
            <a:normAutofit/>
          </a:bodyPr>
          <a:lstStyle/>
          <a:p>
            <a:r>
              <a:rPr lang="ru-RU" b="1" i="1" dirty="0" smtClean="0"/>
              <a:t>Благодарю за внимание!</a:t>
            </a:r>
            <a:endParaRPr lang="ru-RU" b="1" i="1" dirty="0"/>
          </a:p>
        </p:txBody>
      </p:sp>
      <p:pic>
        <p:nvPicPr>
          <p:cNvPr id="6" name="Рисунок 5" descr="картин.jpg"/>
          <p:cNvPicPr>
            <a:picLocks noChangeAspect="1"/>
          </p:cNvPicPr>
          <p:nvPr/>
        </p:nvPicPr>
        <p:blipFill>
          <a:blip r:embed="rId2" cstate="print"/>
          <a:stretch>
            <a:fillRect/>
          </a:stretch>
        </p:blipFill>
        <p:spPr>
          <a:xfrm>
            <a:off x="1785918" y="2537046"/>
            <a:ext cx="5429288" cy="3963788"/>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60000"/>
                <a:lumOff val="4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274638"/>
            <a:ext cx="7929618" cy="725470"/>
          </a:xfrm>
          <a:solidFill>
            <a:schemeClr val="accent4">
              <a:lumMod val="40000"/>
              <a:lumOff val="60000"/>
            </a:schemeClr>
          </a:solidFill>
        </p:spPr>
        <p:txBody>
          <a:bodyPr>
            <a:normAutofit fontScale="90000"/>
          </a:bodyPr>
          <a:lstStyle/>
          <a:p>
            <a:r>
              <a:rPr lang="ru-RU" b="1" i="1" dirty="0" smtClean="0"/>
              <a:t>Герб Крыма</a:t>
            </a:r>
            <a:endParaRPr lang="ru-RU" b="1" i="1" dirty="0"/>
          </a:p>
        </p:txBody>
      </p:sp>
      <p:sp>
        <p:nvSpPr>
          <p:cNvPr id="3" name="Содержимое 2"/>
          <p:cNvSpPr>
            <a:spLocks noGrp="1"/>
          </p:cNvSpPr>
          <p:nvPr>
            <p:ph sz="half" idx="1"/>
          </p:nvPr>
        </p:nvSpPr>
        <p:spPr>
          <a:xfrm>
            <a:off x="457200" y="1600201"/>
            <a:ext cx="7972452" cy="1400171"/>
          </a:xfrm>
          <a:solidFill>
            <a:schemeClr val="accent4">
              <a:lumMod val="40000"/>
              <a:lumOff val="60000"/>
            </a:schemeClr>
          </a:solidFill>
        </p:spPr>
        <p:txBody>
          <a:bodyPr>
            <a:normAutofit/>
          </a:bodyPr>
          <a:lstStyle/>
          <a:p>
            <a:pPr>
              <a:buNone/>
            </a:pPr>
            <a:r>
              <a:rPr lang="ru-RU" sz="2200" dirty="0" smtClean="0"/>
              <a:t>     </a:t>
            </a:r>
            <a:r>
              <a:rPr lang="ru-RU" sz="2000" dirty="0" smtClean="0"/>
              <a:t>Цвет </a:t>
            </a:r>
            <a:r>
              <a:rPr lang="ru-RU" sz="2000" dirty="0" smtClean="0"/>
              <a:t>щита напоминает о героической и драматичной судьбе жителей </a:t>
            </a:r>
            <a:r>
              <a:rPr lang="ru-RU" sz="2000" dirty="0" smtClean="0"/>
              <a:t>полуострова. Жемчужина подчёркивает уникальность</a:t>
            </a:r>
            <a:r>
              <a:rPr lang="ru-RU" sz="2000" dirty="0" smtClean="0"/>
              <a:t> Крыма. Колонны напоминают о древних </a:t>
            </a:r>
            <a:r>
              <a:rPr lang="ru-RU" sz="2000" dirty="0" smtClean="0"/>
              <a:t>цивилизациях. </a:t>
            </a:r>
            <a:r>
              <a:rPr lang="ru-RU" sz="2000" dirty="0" smtClean="0"/>
              <a:t>Солнце символизирует возрождение и </a:t>
            </a:r>
            <a:r>
              <a:rPr lang="ru-RU" sz="2000" dirty="0" smtClean="0"/>
              <a:t>расцвет</a:t>
            </a:r>
            <a:r>
              <a:rPr lang="ru-RU" sz="2200" dirty="0" smtClean="0"/>
              <a:t>.</a:t>
            </a:r>
            <a:endParaRPr lang="ru-RU" sz="2200" dirty="0"/>
          </a:p>
        </p:txBody>
      </p:sp>
      <p:pic>
        <p:nvPicPr>
          <p:cNvPr id="5" name="Рисунок 4" descr="герб крыма.png"/>
          <p:cNvPicPr>
            <a:picLocks noChangeAspect="1"/>
          </p:cNvPicPr>
          <p:nvPr/>
        </p:nvPicPr>
        <p:blipFill>
          <a:blip r:embed="rId2" cstate="print"/>
          <a:stretch>
            <a:fillRect/>
          </a:stretch>
        </p:blipFill>
        <p:spPr>
          <a:xfrm>
            <a:off x="2643174" y="2988087"/>
            <a:ext cx="3286148" cy="3568716"/>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9966"/>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accent2">
              <a:lumMod val="40000"/>
              <a:lumOff val="60000"/>
            </a:schemeClr>
          </a:solidFill>
          <a:ln>
            <a:solidFill>
              <a:schemeClr val="accent1">
                <a:lumMod val="75000"/>
              </a:schemeClr>
            </a:solidFill>
          </a:ln>
        </p:spPr>
        <p:txBody>
          <a:bodyPr>
            <a:normAutofit/>
          </a:bodyPr>
          <a:lstStyle/>
          <a:p>
            <a:r>
              <a:rPr lang="ru-RU" sz="3600" b="1" i="1" dirty="0" smtClean="0"/>
              <a:t>Флаг Крыма</a:t>
            </a:r>
            <a:endParaRPr lang="ru-RU" sz="3600" b="1" i="1" dirty="0"/>
          </a:p>
        </p:txBody>
      </p:sp>
      <p:sp>
        <p:nvSpPr>
          <p:cNvPr id="3" name="Содержимое 2"/>
          <p:cNvSpPr>
            <a:spLocks noGrp="1"/>
          </p:cNvSpPr>
          <p:nvPr>
            <p:ph sz="half" idx="1"/>
          </p:nvPr>
        </p:nvSpPr>
        <p:spPr>
          <a:xfrm>
            <a:off x="457200" y="1600201"/>
            <a:ext cx="7615262" cy="1900237"/>
          </a:xfrm>
        </p:spPr>
        <p:txBody>
          <a:bodyPr/>
          <a:lstStyle/>
          <a:p>
            <a:pPr>
              <a:buNone/>
            </a:pPr>
            <a:r>
              <a:rPr lang="ru-RU" sz="2400" dirty="0" smtClean="0"/>
              <a:t>     Каждый из этих цветов имеет свое   значение: синий – надежда на светлое будущее, белый – чистая страница история, а красный – память о трагических событиях прошлого</a:t>
            </a:r>
            <a:r>
              <a:rPr lang="ru-RU" dirty="0" smtClean="0"/>
              <a:t>.</a:t>
            </a:r>
            <a:endParaRPr lang="ru-RU" dirty="0"/>
          </a:p>
        </p:txBody>
      </p:sp>
      <p:pic>
        <p:nvPicPr>
          <p:cNvPr id="5" name="Рисунок 4" descr="флаг.jpg"/>
          <p:cNvPicPr>
            <a:picLocks noChangeAspect="1"/>
          </p:cNvPicPr>
          <p:nvPr/>
        </p:nvPicPr>
        <p:blipFill>
          <a:blip r:embed="rId2" cstate="print"/>
          <a:stretch>
            <a:fillRect/>
          </a:stretch>
        </p:blipFill>
        <p:spPr>
          <a:xfrm>
            <a:off x="2285984" y="3357562"/>
            <a:ext cx="4786346" cy="2928937"/>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428596" y="714355"/>
            <a:ext cx="8572560" cy="785819"/>
          </a:xfrm>
        </p:spPr>
        <p:style>
          <a:lnRef idx="2">
            <a:schemeClr val="accent1"/>
          </a:lnRef>
          <a:fillRef idx="1">
            <a:schemeClr val="lt1"/>
          </a:fillRef>
          <a:effectRef idx="0">
            <a:schemeClr val="accent1"/>
          </a:effectRef>
          <a:fontRef idx="minor">
            <a:schemeClr val="dk1"/>
          </a:fontRef>
        </p:style>
        <p:txBody>
          <a:bodyPr>
            <a:normAutofit fontScale="92500"/>
          </a:bodyPr>
          <a:lstStyle/>
          <a:p>
            <a:pPr>
              <a:buNone/>
            </a:pPr>
            <a:r>
              <a:rPr lang="ru-RU" sz="3200" i="1" dirty="0" smtClean="0"/>
              <a:t>    Крым омывают два моря – Чёрное и Азовское</a:t>
            </a:r>
            <a:r>
              <a:rPr lang="ru-RU" dirty="0" smtClean="0"/>
              <a:t>.</a:t>
            </a:r>
            <a:endParaRPr lang="ru-RU" dirty="0"/>
          </a:p>
        </p:txBody>
      </p:sp>
      <p:pic>
        <p:nvPicPr>
          <p:cNvPr id="5" name="Рисунок 4" descr="чернр.jpg"/>
          <p:cNvPicPr>
            <a:picLocks noChangeAspect="1"/>
          </p:cNvPicPr>
          <p:nvPr/>
        </p:nvPicPr>
        <p:blipFill>
          <a:blip r:embed="rId2" cstate="print"/>
          <a:stretch>
            <a:fillRect/>
          </a:stretch>
        </p:blipFill>
        <p:spPr>
          <a:xfrm>
            <a:off x="357158" y="1928802"/>
            <a:ext cx="4143404" cy="4000528"/>
          </a:xfrm>
          <a:prstGeom prst="rect">
            <a:avLst/>
          </a:prstGeom>
        </p:spPr>
      </p:pic>
      <p:pic>
        <p:nvPicPr>
          <p:cNvPr id="6" name="Рисунок 5" descr="азов.jpg"/>
          <p:cNvPicPr>
            <a:picLocks noChangeAspect="1"/>
          </p:cNvPicPr>
          <p:nvPr/>
        </p:nvPicPr>
        <p:blipFill>
          <a:blip r:embed="rId3" cstate="print"/>
          <a:stretch>
            <a:fillRect/>
          </a:stretch>
        </p:blipFill>
        <p:spPr>
          <a:xfrm>
            <a:off x="4714876" y="1928802"/>
            <a:ext cx="4071966" cy="4000528"/>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642910" y="500042"/>
            <a:ext cx="8143932" cy="1214446"/>
          </a:xfrm>
        </p:spPr>
        <p:style>
          <a:lnRef idx="1">
            <a:schemeClr val="accent1"/>
          </a:lnRef>
          <a:fillRef idx="2">
            <a:schemeClr val="accent1"/>
          </a:fillRef>
          <a:effectRef idx="1">
            <a:schemeClr val="accent1"/>
          </a:effectRef>
          <a:fontRef idx="minor">
            <a:schemeClr val="dk1"/>
          </a:fontRef>
        </p:style>
        <p:txBody>
          <a:bodyPr>
            <a:normAutofit fontScale="77500" lnSpcReduction="20000"/>
          </a:bodyPr>
          <a:lstStyle/>
          <a:p>
            <a:pPr>
              <a:buNone/>
            </a:pPr>
            <a:r>
              <a:rPr lang="ru-RU" sz="3200" b="1" i="1" dirty="0" smtClean="0"/>
              <a:t>Самая длинная река в Крыму- </a:t>
            </a:r>
            <a:r>
              <a:rPr lang="ru-RU" sz="3200" b="1" i="1" dirty="0" err="1" smtClean="0"/>
              <a:t>Салгир</a:t>
            </a:r>
            <a:r>
              <a:rPr lang="ru-RU" sz="3200" b="1" i="1" dirty="0" smtClean="0"/>
              <a:t>.</a:t>
            </a:r>
          </a:p>
          <a:p>
            <a:pPr>
              <a:buNone/>
            </a:pPr>
            <a:r>
              <a:rPr lang="ru-RU" sz="3200" b="1" i="1" dirty="0" smtClean="0"/>
              <a:t> Длина русла реки-232 км.</a:t>
            </a:r>
          </a:p>
          <a:p>
            <a:pPr>
              <a:buNone/>
            </a:pPr>
            <a:r>
              <a:rPr lang="ru-RU" sz="3200" b="1" i="1" dirty="0" smtClean="0"/>
              <a:t>Она находится в городе Симферополь.</a:t>
            </a:r>
            <a:endParaRPr lang="ru-RU" sz="3200" b="1" i="1" dirty="0"/>
          </a:p>
        </p:txBody>
      </p:sp>
      <p:pic>
        <p:nvPicPr>
          <p:cNvPr id="5" name="Рисунок 4" descr="Salgir_Simferopol.jpg"/>
          <p:cNvPicPr>
            <a:picLocks noChangeAspect="1"/>
          </p:cNvPicPr>
          <p:nvPr/>
        </p:nvPicPr>
        <p:blipFill>
          <a:blip r:embed="rId2" cstate="print"/>
          <a:stretch>
            <a:fillRect/>
          </a:stretch>
        </p:blipFill>
        <p:spPr>
          <a:xfrm>
            <a:off x="1428728" y="2000240"/>
            <a:ext cx="5963831" cy="4476759"/>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500166" y="188640"/>
            <a:ext cx="6072230" cy="525716"/>
          </a:xfrm>
          <a:prstGeom prst="rect">
            <a:avLst/>
          </a:prstGeom>
        </p:spPr>
        <p:style>
          <a:lnRef idx="2">
            <a:schemeClr val="accent3"/>
          </a:lnRef>
          <a:fillRef idx="1">
            <a:schemeClr val="lt1"/>
          </a:fillRef>
          <a:effectRef idx="0">
            <a:schemeClr val="accent3"/>
          </a:effectRef>
          <a:fontRef idx="minor">
            <a:schemeClr val="dk1"/>
          </a:fontRef>
        </p:style>
        <p:txBody>
          <a:bodyPr wrap="none" lIns="91440" tIns="45720" rIns="91440" bIns="45720">
            <a:prstTxWarp prst="textPlain">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5400" i="1" cap="none" spc="50" dirty="0" smtClean="0">
                <a:ln w="11430">
                  <a:solidFill>
                    <a:srgbClr val="7030A0"/>
                  </a:solidFill>
                </a:ln>
                <a:solidFill>
                  <a:schemeClr val="accent3">
                    <a:lumMod val="50000"/>
                  </a:schemeClr>
                </a:solidFill>
                <a:effectLst>
                  <a:outerShdw blurRad="76200" dist="50800" dir="5400000" algn="tl" rotWithShape="0">
                    <a:srgbClr val="000000">
                      <a:alpha val="65000"/>
                    </a:srgbClr>
                  </a:outerShdw>
                </a:effectLst>
              </a:rPr>
              <a:t>Крымские горы</a:t>
            </a:r>
            <a:endParaRPr lang="ru-RU" sz="5400" i="1" cap="none" spc="50" dirty="0">
              <a:ln w="11430">
                <a:solidFill>
                  <a:srgbClr val="7030A0"/>
                </a:solidFill>
              </a:ln>
              <a:solidFill>
                <a:schemeClr val="accent3">
                  <a:lumMod val="50000"/>
                </a:schemeClr>
              </a:solidFill>
              <a:effectLst>
                <a:outerShdw blurRad="76200" dist="50800" dir="5400000" algn="tl" rotWithShape="0">
                  <a:srgbClr val="000000">
                    <a:alpha val="65000"/>
                  </a:srgbClr>
                </a:outerShdw>
              </a:effectLst>
            </a:endParaRPr>
          </a:p>
        </p:txBody>
      </p:sp>
      <p:sp>
        <p:nvSpPr>
          <p:cNvPr id="3" name="Прямоугольник 2"/>
          <p:cNvSpPr/>
          <p:nvPr/>
        </p:nvSpPr>
        <p:spPr>
          <a:xfrm>
            <a:off x="341276" y="1412776"/>
            <a:ext cx="8389440" cy="1200329"/>
          </a:xfrm>
          <a:prstGeom prst="rect">
            <a:avLst/>
          </a:prstGeom>
        </p:spPr>
        <p:txBody>
          <a:bodyPr wrap="square">
            <a:spAutoFit/>
          </a:bodyPr>
          <a:lstStyle/>
          <a:p>
            <a:pPr algn="just"/>
            <a:r>
              <a:rPr lang="ru-RU" b="1" dirty="0"/>
              <a:t>Самая знаменитая гора Крыма – гора Ай-Петри, в переводе с греческого святой Петр. Высота горы составляет 1234 метра над уровнем моря. Популярность горе принесло ее месторасположение в Южной части Крыма, недалеко от города </a:t>
            </a:r>
            <a:r>
              <a:rPr lang="ru-RU" b="1" dirty="0" smtClean="0"/>
              <a:t>Ялта. </a:t>
            </a:r>
            <a:endParaRPr lang="ru-RU" b="1" dirty="0"/>
          </a:p>
        </p:txBody>
      </p:sp>
      <p:pic>
        <p:nvPicPr>
          <p:cNvPr id="4" name="Рисунок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500166" y="2714621"/>
            <a:ext cx="5786478" cy="3786214"/>
          </a:xfrm>
          <a:prstGeom prst="rect">
            <a:avLst/>
          </a:prstGeom>
        </p:spPr>
      </p:pic>
    </p:spTree>
    <p:extLst>
      <p:ext uri="{BB962C8B-B14F-4D97-AF65-F5344CB8AC3E}">
        <p14:creationId xmlns="" xmlns:p14="http://schemas.microsoft.com/office/powerpoint/2010/main" val="3071396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2)">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out)">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428596" y="500042"/>
            <a:ext cx="8373620" cy="1631216"/>
          </a:xfrm>
          <a:prstGeom prst="rect">
            <a:avLst/>
          </a:prstGeom>
        </p:spPr>
        <p:txBody>
          <a:bodyPr wrap="square">
            <a:spAutoFit/>
          </a:bodyPr>
          <a:lstStyle/>
          <a:p>
            <a:pPr algn="just">
              <a:spcAft>
                <a:spcPts val="0"/>
              </a:spcAft>
            </a:pPr>
            <a:r>
              <a:rPr lang="ru-RU" sz="2000" b="1" dirty="0">
                <a:latin typeface="Times New Roman" panose="02020603050405020304" pitchFamily="18" charset="0"/>
                <a:ea typeface="Calibri"/>
                <a:cs typeface="Times New Roman" panose="02020603050405020304" pitchFamily="18" charset="0"/>
              </a:rPr>
              <a:t>Медведь-гора находится </a:t>
            </a:r>
            <a:r>
              <a:rPr lang="ru-RU" sz="2000" b="1" dirty="0">
                <a:latin typeface="Times New Roman"/>
                <a:ea typeface="Calibri"/>
                <a:cs typeface="Times New Roman"/>
              </a:rPr>
              <a:t>недалеко от поселка </a:t>
            </a:r>
            <a:r>
              <a:rPr lang="ru-RU" sz="2000" b="1" dirty="0" err="1">
                <a:latin typeface="Times New Roman"/>
                <a:ea typeface="Calibri"/>
                <a:cs typeface="Times New Roman"/>
              </a:rPr>
              <a:t>Партенит</a:t>
            </a:r>
            <a:r>
              <a:rPr lang="ru-RU" sz="2000" b="1" dirty="0">
                <a:latin typeface="Times New Roman"/>
                <a:ea typeface="Calibri"/>
                <a:cs typeface="Times New Roman"/>
              </a:rPr>
              <a:t>. Форма горы напоминает медведя, лежащего мордой в воде. Также существует красивая легенда о Медведе, который очень любил одну девушку и всячески не хотел ее отпускать, и от горя после ее побега превратился в камень.</a:t>
            </a:r>
            <a:endParaRPr lang="ru-RU" sz="2000" b="1" dirty="0">
              <a:ea typeface="Calibri"/>
              <a:cs typeface="Times New Roman"/>
            </a:endParaRPr>
          </a:p>
        </p:txBody>
      </p:sp>
      <p:pic>
        <p:nvPicPr>
          <p:cNvPr id="4" name="Рисунок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214414" y="2285992"/>
            <a:ext cx="6929486" cy="4290700"/>
          </a:xfrm>
          <a:prstGeom prst="rect">
            <a:avLst/>
          </a:prstGeom>
        </p:spPr>
      </p:pic>
    </p:spTree>
    <p:extLst>
      <p:ext uri="{BB962C8B-B14F-4D97-AF65-F5344CB8AC3E}">
        <p14:creationId xmlns="" xmlns:p14="http://schemas.microsoft.com/office/powerpoint/2010/main" val="3853114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32"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circle(out)">
                                      <p:cBhvr>
                                        <p:cTn id="15"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571472" y="571480"/>
            <a:ext cx="7919170" cy="2123658"/>
          </a:xfrm>
          <a:prstGeom prst="rect">
            <a:avLst/>
          </a:prstGeom>
        </p:spPr>
        <p:txBody>
          <a:bodyPr wrap="square">
            <a:spAutoFit/>
          </a:bodyPr>
          <a:lstStyle/>
          <a:p>
            <a:pPr algn="just">
              <a:spcAft>
                <a:spcPts val="0"/>
              </a:spcAft>
            </a:pPr>
            <a:r>
              <a:rPr lang="ru-RU" sz="2000" b="1" dirty="0">
                <a:latin typeface="Times New Roman"/>
                <a:ea typeface="Calibri"/>
                <a:cs typeface="Times New Roman"/>
              </a:rPr>
              <a:t>Гора Кошка находится в поселке Симеиз. Мордочкой смотрит в сторону Алушты. Самый лучший вид на гору открывается с Южнобережного шоссе со стороны Алупки. Подъем на гору Кошка не самый популярный маршрут из-за его сложности, но вид горы и ее большое сходство с кошкой сделали ее очень </a:t>
            </a:r>
            <a:r>
              <a:rPr lang="ru-RU" sz="2000" b="1" dirty="0" smtClean="0">
                <a:latin typeface="Times New Roman"/>
                <a:ea typeface="Calibri"/>
                <a:cs typeface="Times New Roman"/>
              </a:rPr>
              <a:t>известной </a:t>
            </a:r>
            <a:r>
              <a:rPr lang="ru-RU" sz="2000" b="1" dirty="0">
                <a:latin typeface="Times New Roman"/>
                <a:ea typeface="Calibri"/>
                <a:cs typeface="Times New Roman"/>
              </a:rPr>
              <a:t>в Крыму</a:t>
            </a:r>
            <a:r>
              <a:rPr lang="ru-RU" sz="3200" b="1" dirty="0">
                <a:latin typeface="Times New Roman"/>
                <a:ea typeface="Calibri"/>
                <a:cs typeface="Times New Roman"/>
              </a:rPr>
              <a:t>.</a:t>
            </a:r>
            <a:endParaRPr lang="ru-RU" sz="3200" b="1" dirty="0">
              <a:ea typeface="Calibri"/>
              <a:cs typeface="Times New Roman"/>
            </a:endParaRPr>
          </a:p>
        </p:txBody>
      </p:sp>
      <p:pic>
        <p:nvPicPr>
          <p:cNvPr id="4" name="Рисунок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785918" y="2786058"/>
            <a:ext cx="6000792" cy="3931529"/>
          </a:xfrm>
          <a:prstGeom prst="rect">
            <a:avLst/>
          </a:prstGeom>
        </p:spPr>
      </p:pic>
    </p:spTree>
    <p:extLst>
      <p:ext uri="{BB962C8B-B14F-4D97-AF65-F5344CB8AC3E}">
        <p14:creationId xmlns="" xmlns:p14="http://schemas.microsoft.com/office/powerpoint/2010/main" val="2370649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32"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ircle(out)">
                                      <p:cBhvr>
                                        <p:cTn id="1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14283" y="285729"/>
            <a:ext cx="8572560" cy="2554545"/>
          </a:xfrm>
          <a:prstGeom prst="rect">
            <a:avLst/>
          </a:prstGeom>
        </p:spPr>
        <p:txBody>
          <a:bodyPr wrap="square">
            <a:spAutoFit/>
          </a:bodyPr>
          <a:lstStyle/>
          <a:p>
            <a:pPr algn="just">
              <a:spcAft>
                <a:spcPts val="0"/>
              </a:spcAft>
            </a:pPr>
            <a:r>
              <a:rPr lang="ru-RU" sz="2000" b="1" dirty="0">
                <a:latin typeface="Times New Roman" panose="02020603050405020304" pitchFamily="18" charset="0"/>
                <a:ea typeface="Calibri"/>
                <a:cs typeface="Times New Roman" panose="02020603050405020304" pitchFamily="18" charset="0"/>
              </a:rPr>
              <a:t>Гора Кара-Даг</a:t>
            </a:r>
            <a:r>
              <a:rPr lang="ru-RU" sz="2000" b="1" dirty="0">
                <a:latin typeface="Times New Roman"/>
                <a:ea typeface="Calibri"/>
                <a:cs typeface="Times New Roman"/>
              </a:rPr>
              <a:t> является потухшим вулканом много миллионов лет назад, но извержение было одно из самых мощных на всем Крымском побережье. Постепенно, остывая, гора стала преображать причудливые формы. Множество окаменелостей напоминают зверей, птиц, сказочных драконов и прочих волшебных персонажей. Сегодня Кара-Даг является заповедником, попасть в него можно только по пропуску, но для туристов самый простой и, пожалуй, самый популярный маршрут – это водная экскурсия с Коктебеля.</a:t>
            </a:r>
            <a:endParaRPr lang="ru-RU" sz="2000" b="1" dirty="0">
              <a:ea typeface="Calibri"/>
              <a:cs typeface="Times New Roman"/>
            </a:endParaRPr>
          </a:p>
        </p:txBody>
      </p:sp>
      <p:pic>
        <p:nvPicPr>
          <p:cNvPr id="4" name="Рисунок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143108" y="2971095"/>
            <a:ext cx="4714907" cy="3529739"/>
          </a:xfrm>
          <a:prstGeom prst="rect">
            <a:avLst/>
          </a:prstGeom>
        </p:spPr>
      </p:pic>
    </p:spTree>
    <p:extLst>
      <p:ext uri="{BB962C8B-B14F-4D97-AF65-F5344CB8AC3E}">
        <p14:creationId xmlns="" xmlns:p14="http://schemas.microsoft.com/office/powerpoint/2010/main" val="3286551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ppt_w</p:attrName>
                                        </p:attrNameLst>
                                      </p:cBhvr>
                                      <p:tavLst>
                                        <p:tav tm="0" fmla="#ppt_w*sin(2.5*pi*$)">
                                          <p:val>
                                            <p:fltVal val="0"/>
                                          </p:val>
                                        </p:tav>
                                        <p:tav tm="100000">
                                          <p:val>
                                            <p:fltVal val="1"/>
                                          </p:val>
                                        </p:tav>
                                      </p:tavLst>
                                    </p:anim>
                                    <p:anim calcmode="lin" valueType="num">
                                      <p:cBhvr>
                                        <p:cTn id="9" dur="20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32"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circle(out)">
                                      <p:cBhvr>
                                        <p:cTn id="14"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591</TotalTime>
  <Words>422</Words>
  <Application>Microsoft Office PowerPoint</Application>
  <PresentationFormat>Экран (4:3)</PresentationFormat>
  <Paragraphs>52</Paragraphs>
  <Slides>19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19</vt:i4>
      </vt:variant>
    </vt:vector>
  </HeadingPairs>
  <TitlesOfParts>
    <vt:vector size="20" baseType="lpstr">
      <vt:lpstr>Тема Office</vt:lpstr>
      <vt:lpstr>Слайд 1</vt:lpstr>
      <vt:lpstr>Герб Крыма</vt:lpstr>
      <vt:lpstr>Флаг Крыма</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Полезные ископаемые Крыма</vt:lpstr>
      <vt:lpstr>Полезные ископаемые Крыма</vt:lpstr>
      <vt:lpstr>Полезные ископаемые Крыма</vt:lpstr>
      <vt:lpstr>Сельское хозяйство Крыма</vt:lpstr>
      <vt:lpstr>Благодарю за внимание!</vt:lpstr>
    </vt:vector>
  </TitlesOfParts>
  <Company>Krokoz™</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Oksana</dc:creator>
  <cp:lastModifiedBy>-</cp:lastModifiedBy>
  <cp:revision>78</cp:revision>
  <dcterms:created xsi:type="dcterms:W3CDTF">2012-08-11T04:22:31Z</dcterms:created>
  <dcterms:modified xsi:type="dcterms:W3CDTF">2023-02-21T16:52:24Z</dcterms:modified>
</cp:coreProperties>
</file>