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281" r:id="rId23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2"/>
        <p:sld r:id="rId1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3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4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8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2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861DA0-7E9D-49C6-ACF1-87116A494757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6CC1EE-A980-4DBB-B56A-561DD70337E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F2495-6CDB-4056-7E83-528549443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83976"/>
            <a:ext cx="10027920" cy="2948473"/>
          </a:xfrm>
        </p:spPr>
        <p:txBody>
          <a:bodyPr>
            <a:normAutofit fontScale="90000"/>
          </a:bodyPr>
          <a:lstStyle/>
          <a:p>
            <a:r>
              <a:rPr lang="ru-RU" sz="50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0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0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0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0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5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50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5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средство развития речи у детей с ограниченными возможностями здоровья».</a:t>
            </a: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CD2028-6F3F-75FE-C0DB-F5965DA1E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040" y="2783840"/>
            <a:ext cx="4754880" cy="334264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sz="1600" b="1" i="1" cap="none" spc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г. Керчь РК «Детский сад комбинированного вида № 11 «Ручеек»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КОРОЛЬКова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ЖаНна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9D62DA-FF5B-EF65-C514-61C3D41EE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" y="2873068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6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6D55F00-7734-ED6B-5F99-D6B76F71E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11" y="1940767"/>
            <a:ext cx="5427243" cy="4058817"/>
          </a:xfr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CF348EE7-F95B-F3DD-3510-3FB746B7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57200"/>
            <a:ext cx="10058400" cy="1576873"/>
          </a:xfrm>
        </p:spPr>
        <p:txBody>
          <a:bodyPr>
            <a:normAutofit fontScale="90000"/>
          </a:bodyPr>
          <a:lstStyle/>
          <a:p>
            <a: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Упражнения, которые улучшают возможности приема и переработки информации (движения перекрестного характера, направленные на </a:t>
            </a:r>
            <a:r>
              <a:rPr lang="ru-RU" sz="3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мозолистого тела головного мозга).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3E27B7-CB04-364A-CE67-69A0CBC4E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1852174"/>
            <a:ext cx="5284176" cy="42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968CC-9EA5-A789-311F-20463DF6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745846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«Хлопни, топни».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прохлопать и протопать столько раз, сколько звуков услышит ребёнок. На звук [А] – хлопни, на звук [У] – топни (сопровождается зрительным ориентиром – карточки, на которых символами изображено задание.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4128A3-0FA2-505A-9FF4-7D86BCC0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751" y="3032449"/>
            <a:ext cx="6867330" cy="31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4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понять, что ребенку нужна </a:t>
            </a:r>
            <a:r>
              <a:rPr lang="ru-RU" b="1" dirty="0" err="1"/>
              <a:t>нейрогимнастика</a:t>
            </a:r>
            <a:r>
              <a:rPr lang="ru-RU" b="1" dirty="0"/>
              <a:t>?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1845735"/>
            <a:ext cx="5495861" cy="43891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912" y="1845735"/>
            <a:ext cx="5001768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3984" y="1994854"/>
            <a:ext cx="4642104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плохая память;</a:t>
            </a:r>
            <a:endParaRPr lang="ru-RU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Расторможенность;</a:t>
            </a:r>
            <a:endParaRPr lang="ru-RU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Невозможность сконцентрироваться на одной теме или объекте окружающей среды;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речи.</a:t>
            </a:r>
          </a:p>
        </p:txBody>
      </p:sp>
    </p:spTree>
    <p:extLst>
      <p:ext uri="{BB962C8B-B14F-4D97-AF65-F5344CB8AC3E}">
        <p14:creationId xmlns:p14="http://schemas.microsoft.com/office/powerpoint/2010/main" val="234271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94579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503" y="2156345"/>
            <a:ext cx="4937760" cy="29903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Нарушенная связь между мозжечком и лобными долями мозга приводит к замедлению формирования речи, нарушению артикуляции, интеллектуальных и психических процессов.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736007"/>
            <a:ext cx="4937760" cy="4023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218" y="1736006"/>
            <a:ext cx="6445974" cy="45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3" y="101812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Упражнения: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1. «Лягушка»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0953" y="1196510"/>
            <a:ext cx="4937760" cy="402336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416" y="758952"/>
            <a:ext cx="7269480" cy="5422392"/>
          </a:xfrm>
        </p:spPr>
      </p:pic>
      <p:sp>
        <p:nvSpPr>
          <p:cNvPr id="6" name="Прямоугольник 5"/>
          <p:cNvSpPr/>
          <p:nvPr/>
        </p:nvSpPr>
        <p:spPr>
          <a:xfrm>
            <a:off x="441960" y="2644990"/>
            <a:ext cx="344424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положить на стол или на колени. Одна рука сжата в кулак, ладонь другой руки лежит на плоскости стола или на коленях. </a:t>
            </a:r>
            <a:r>
              <a:rPr lang="ru-RU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одновременно и целенаправленно изменять положения рук.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7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2. «Кольцо»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1874520"/>
            <a:ext cx="5239829" cy="4042346"/>
          </a:xfrm>
        </p:spPr>
      </p:pic>
      <p:sp>
        <p:nvSpPr>
          <p:cNvPr id="6" name="Прямоугольник 5"/>
          <p:cNvSpPr/>
          <p:nvPr/>
        </p:nvSpPr>
        <p:spPr>
          <a:xfrm>
            <a:off x="6876288" y="2353348"/>
            <a:ext cx="4416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очереди и как можно более быстро перебирать пальцами рук, соединяя их в кольцо с большим пальцем ( </a:t>
            </a:r>
            <a:r>
              <a:rPr lang="ru-RU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указательный, </a:t>
            </a: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безымянный и мизинец)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3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b="1" dirty="0"/>
              <a:t>«Ухо-нос»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D6D55F00-7734-ED6B-5F99-D6B76F71E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432" y="1845735"/>
            <a:ext cx="5833872" cy="4381329"/>
          </a:xfrm>
        </p:spPr>
      </p:pic>
      <p:sp>
        <p:nvSpPr>
          <p:cNvPr id="8" name="Прямоугольник 7"/>
          <p:cNvSpPr/>
          <p:nvPr/>
        </p:nvSpPr>
        <p:spPr>
          <a:xfrm>
            <a:off x="374904" y="2034647"/>
            <a:ext cx="4005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Левой рукой держимся за правое ухо, правой рукой – за нос, </a:t>
            </a:r>
            <a:r>
              <a:rPr lang="ru-RU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затем хлопок и меняем положение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правой рукой – за левое ухо, левой рукой – за нос.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4.«Зеркальное рисование»</a:t>
            </a:r>
            <a:r>
              <a:rPr lang="ru-RU" b="1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/>
              <a:t>«Зеркальное рисование»</a:t>
            </a:r>
            <a:r>
              <a:rPr lang="ru-RU" dirty="0"/>
              <a:t>. Способствует синхронизации работы полушарий, восприятию информации, улучшает запоминание информации. </a:t>
            </a:r>
            <a:r>
              <a:rPr lang="ru-RU" u="sng" dirty="0"/>
              <a:t>Исходное положение</a:t>
            </a:r>
            <a:r>
              <a:rPr lang="ru-RU" dirty="0"/>
              <a:t>: на доске или на чистом листке бумаги, взяв в обе руки по карандашу или фломастеру, одновременно рисовать зеркально-симметричные рисунки, буквы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71" y="1995222"/>
            <a:ext cx="4938712" cy="3724385"/>
          </a:xfrm>
        </p:spPr>
      </p:pic>
    </p:spTree>
    <p:extLst>
      <p:ext uri="{BB962C8B-B14F-4D97-AF65-F5344CB8AC3E}">
        <p14:creationId xmlns:p14="http://schemas.microsoft.com/office/powerpoint/2010/main" val="213720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dirty="0"/>
              <a:t>«Лесенка»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«Лесенка» Для этого упражнения нужны большой и указательный пальцы на обеих руках. Соединяем большой палец с указательным (кончиками), затем вторые пары соединяем, а первые разъединяем, получается, как будто пальцы шагают по ступенькам.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1846263"/>
            <a:ext cx="4581143" cy="4271073"/>
          </a:xfrm>
        </p:spPr>
      </p:pic>
    </p:spTree>
    <p:extLst>
      <p:ext uri="{BB962C8B-B14F-4D97-AF65-F5344CB8AC3E}">
        <p14:creationId xmlns:p14="http://schemas.microsoft.com/office/powerpoint/2010/main" val="199160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6</a:t>
            </a:r>
            <a:r>
              <a:rPr lang="ru-RU" b="1" i="1" dirty="0" smtClean="0"/>
              <a:t>. </a:t>
            </a:r>
            <a:r>
              <a:rPr lang="ru-RU" b="1" i="1" dirty="0"/>
              <a:t>«Кастрюлька – крышечка»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«Кастрюлька – крышечка» Одна рука в кулаке вертикально («кастрюлька»), другая - «крышечка» - ложится на кастрюльку, поменяйте положение рук с «точностью до наоборот». Действия четкие, ритмичные, доводим до автоматизма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37" y="1846263"/>
            <a:ext cx="4851527" cy="4022725"/>
          </a:xfrm>
        </p:spPr>
      </p:pic>
    </p:spTree>
    <p:extLst>
      <p:ext uri="{BB962C8B-B14F-4D97-AF65-F5344CB8AC3E}">
        <p14:creationId xmlns:p14="http://schemas.microsoft.com/office/powerpoint/2010/main" val="150085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EE3C6-E144-5F32-86F0-D63769FE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483870"/>
            <a:ext cx="10963910" cy="2138032"/>
          </a:xfrm>
        </p:spPr>
        <p:txBody>
          <a:bodyPr>
            <a:noAutofit/>
          </a:bodyPr>
          <a:lstStyle/>
          <a:p>
            <a:r>
              <a:rPr lang="ru-RU" sz="45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45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популярное название двигательной нейропсихологической или сенсомоторной коррекции. </a:t>
            </a:r>
            <a:r>
              <a:rPr lang="ru-RU" sz="4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6903BB-185E-499A-21F6-2C943130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" y="5309118"/>
            <a:ext cx="11198860" cy="1400629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помощи детям с </a:t>
            </a:r>
            <a:r>
              <a:rPr lang="ru-RU" sz="1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задержкой психического развития, синдромом дефицита внимания и гиперактивности, расстройством аутистического спектра, алалией, дизартрией и другими.</a:t>
            </a:r>
            <a:endParaRPr lang="ru-RU" sz="18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8CF5F9-F603-B029-7727-ADDEAC1C49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96" y="2034072"/>
            <a:ext cx="4727510" cy="31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7</a:t>
            </a:r>
            <a:r>
              <a:rPr lang="ru-RU" b="1" dirty="0" smtClean="0"/>
              <a:t>.</a:t>
            </a:r>
            <a:r>
              <a:rPr lang="ru-RU" b="1" i="1" dirty="0" smtClean="0"/>
              <a:t>«</a:t>
            </a:r>
            <a:r>
              <a:rPr lang="ru-RU" b="1" i="1" dirty="0"/>
              <a:t>Молоток-пила»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- </a:t>
            </a:r>
            <a:r>
              <a:rPr lang="ru-RU" i="1" dirty="0"/>
              <a:t>«Молоток-пила»</a:t>
            </a:r>
            <a:r>
              <a:rPr lang="ru-RU" dirty="0"/>
              <a:t> </a:t>
            </a:r>
            <a:r>
              <a:rPr lang="ru-RU" i="1" dirty="0"/>
              <a:t>(упражнение выполняется либо на столе, либо на коленях)</a:t>
            </a:r>
            <a:r>
              <a:rPr lang="ru-RU" dirty="0"/>
              <a:t> Левой рукой как бы пилим пилой, правой в это же время </a:t>
            </a:r>
            <a:r>
              <a:rPr lang="ru-RU" i="1" dirty="0"/>
              <a:t>«забиваем молотком гвозди»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363" y="2651760"/>
            <a:ext cx="4714875" cy="2120265"/>
          </a:xfrm>
        </p:spPr>
      </p:pic>
    </p:spTree>
    <p:extLst>
      <p:ext uri="{BB962C8B-B14F-4D97-AF65-F5344CB8AC3E}">
        <p14:creationId xmlns:p14="http://schemas.microsoft.com/office/powerpoint/2010/main" val="70326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8.«Энергетическая зевота»</a:t>
            </a:r>
            <a:r>
              <a:rPr lang="ru-RU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Помогает снять напряжение с мышц лица, глаз, рта, шеи. Улучшаются функции голосовых связок, речь становится четче.</a:t>
            </a:r>
          </a:p>
          <a:p>
            <a:r>
              <a:rPr lang="ru-RU" dirty="0"/>
              <a:t>Широко открыть рот и попытаться зевнуть, надавив при этом кончиками пальцев на натянутый сустав, соединяющий верхнюю и нижнюю челюсти.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219" y="1846369"/>
            <a:ext cx="3143338" cy="4022725"/>
          </a:xfrm>
        </p:spPr>
      </p:pic>
    </p:spTree>
    <p:extLst>
      <p:ext uri="{BB962C8B-B14F-4D97-AF65-F5344CB8AC3E}">
        <p14:creationId xmlns:p14="http://schemas.microsoft.com/office/powerpoint/2010/main" val="327921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8720" y="757598"/>
            <a:ext cx="4937760" cy="4023360"/>
          </a:xfrm>
        </p:spPr>
        <p:txBody>
          <a:bodyPr/>
          <a:lstStyle/>
          <a:p>
            <a:r>
              <a:rPr lang="ru-RU" dirty="0">
                <a:latin typeface="нью таймс романс"/>
              </a:rPr>
              <a:t>Таким образом, следует отметить, что регулярное выполнение комплексов оказывает положительное влияние на:</a:t>
            </a:r>
          </a:p>
          <a:p>
            <a:r>
              <a:rPr lang="ru-RU" dirty="0"/>
              <a:t> -коррекцию обучения;</a:t>
            </a:r>
          </a:p>
          <a:p>
            <a:r>
              <a:rPr lang="ru-RU" b="1" dirty="0"/>
              <a:t>-развитие</a:t>
            </a:r>
            <a:r>
              <a:rPr lang="ru-RU" dirty="0"/>
              <a:t> интеллекта и улучшает состояние физического, психического, эмоционального здоровья и социальной адаптации </a:t>
            </a:r>
            <a:r>
              <a:rPr lang="ru-RU" b="1" dirty="0"/>
              <a:t>детей</a:t>
            </a:r>
            <a:r>
              <a:rPr lang="ru-RU" dirty="0"/>
              <a:t>;</a:t>
            </a:r>
          </a:p>
          <a:p>
            <a:r>
              <a:rPr lang="ru-RU" dirty="0"/>
              <a:t>-снижает утомляемость, повышает способность к произвольному контролю, что в свою очередь способствует коррекции недостатков речи детей.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238" y="1920240"/>
            <a:ext cx="4937125" cy="3788807"/>
          </a:xfrm>
        </p:spPr>
      </p:pic>
    </p:spTree>
    <p:extLst>
      <p:ext uri="{BB962C8B-B14F-4D97-AF65-F5344CB8AC3E}">
        <p14:creationId xmlns:p14="http://schemas.microsoft.com/office/powerpoint/2010/main" val="308094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34F0F-0B38-165E-4027-190506BB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5315"/>
            <a:ext cx="10058400" cy="1672046"/>
          </a:xfrm>
        </p:spPr>
        <p:txBody>
          <a:bodyPr>
            <a:normAutofit/>
          </a:bodyPr>
          <a:lstStyle/>
          <a:p>
            <a:r>
              <a:rPr lang="ru-RU" sz="20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2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полезна и детям, у которых нет отклонений в психическом развитии (нейротипичным), для общего психофизического развития, она направлена на коррекцию различных нарушений ребёнка с целью восстановления у него нормального функционирования мозга.</a:t>
            </a:r>
            <a: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AD9134-C42F-30AF-CC9B-9708DB9ACC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37" y="1548904"/>
            <a:ext cx="4972173" cy="4930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5D39EF-7AF0-10DD-6661-E799E510D8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637" y="1961275"/>
            <a:ext cx="5322740" cy="37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2CC16-17AE-47AD-456C-652AA976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07365" cy="1496477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разработана в начале 90-х гг. американскими психологами Полон и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Гейлоном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Деннисон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F470FF-7CDD-FBB7-305E-98E508622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696" y="2016346"/>
            <a:ext cx="6381361" cy="42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9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8387A-5EC8-1483-206F-1705D31C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1927"/>
            <a:ext cx="10058400" cy="1726163"/>
          </a:xfrm>
        </p:spPr>
        <p:txBody>
          <a:bodyPr>
            <a:normAutofit/>
          </a:bodyPr>
          <a:lstStyle/>
          <a:p>
            <a:r>
              <a:rPr lang="ru-RU" sz="25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методика активации природных механизмов работы мозга с помощью физических упражнений, объединение движения и мысли, которая получила широкую известность.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9C0080-C19E-A053-0243-295FF8FCD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27629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05E1BA-668D-5E8A-B132-730703DA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0505"/>
            <a:ext cx="10058400" cy="1408923"/>
          </a:xfrm>
        </p:spPr>
        <p:txBody>
          <a:bodyPr>
            <a:noAutofit/>
          </a:bodyPr>
          <a:lstStyle/>
          <a:p>
            <a:r>
              <a:rPr lang="ru-RU" sz="25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была разработана методика на основе применения телесно-ориентированных практик, помогающая </a:t>
            </a:r>
            <a:r>
              <a:rPr lang="ru-RU" sz="2500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«разбудить»</a:t>
            </a:r>
            <a:r>
              <a:rPr lang="ru-RU" sz="25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те отделы мозга, которые не работают в полную силу. Методика оказалась очень эффективной. Сегодня мы называем её </a:t>
            </a:r>
            <a:r>
              <a:rPr lang="ru-RU" sz="25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нейрогимнастикой</a:t>
            </a:r>
            <a:r>
              <a:rPr lang="ru-RU" sz="25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F63702-00EB-D573-6533-1931E8CFB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2677560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800E0A7-8A25-B60F-7128-33DE913D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474117"/>
          </a:xfrm>
        </p:spPr>
        <p:txBody>
          <a:bodyPr>
            <a:normAutofit/>
          </a:bodyPr>
          <a:lstStyle/>
          <a:p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межполушарной специализации и взаимодействия.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комиссур (межполушарных связей).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Синхронизация работы полушарий.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Развитие мелкой моторики.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способностей.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памяти, внимания.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Развитие речи.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Развитие мышления.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7E5F46-F3CA-C020-949F-81502513C9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07" y="3169919"/>
            <a:ext cx="4330950" cy="24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3C66C-00F9-AAB7-61F2-6AC2CD53D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79918"/>
            <a:ext cx="10058400" cy="3149082"/>
          </a:xfrm>
        </p:spPr>
        <p:txBody>
          <a:bodyPr>
            <a:normAutofit fontScale="90000"/>
          </a:bodyPr>
          <a:lstStyle/>
          <a:p>
            <a:r>
              <a:rPr lang="ru-RU" sz="3900" i="1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должны проводиться занятия по </a:t>
            </a:r>
            <a:r>
              <a:rPr lang="ru-RU" sz="3900" i="1" kern="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нейрогимнастике</a:t>
            </a:r>
            <a:r>
              <a:rPr lang="ru-RU" sz="3900" i="1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систематически;</a:t>
            </a:r>
            <a:b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спокойной и доброжелательной обстановке.</a:t>
            </a:r>
            <a:r>
              <a:rPr lang="ru-RU" sz="80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4A534F-321A-09D4-4592-8155DD06D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730620"/>
            <a:ext cx="10058400" cy="1278294"/>
          </a:xfrm>
        </p:spPr>
        <p:txBody>
          <a:bodyPr>
            <a:normAutofit fontScale="92500"/>
          </a:bodyPr>
          <a:lstStyle/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начинать работу?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легких упражнений к БОЛЕЕ сложным, увеличивая при этом объем выполняемых заданий.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639A1F-C704-361E-E874-B16EBD5EC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607" y="2473778"/>
            <a:ext cx="6264572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6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87CB0-5102-B5C5-9EAB-C49F8789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Упражнения, которые поднимают тонус коры полушарий мозга </a:t>
            </a:r>
            <a:r>
              <a:rPr lang="ru-RU" sz="3500" i="1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(дыхательные упражнения, самомассаж)</a:t>
            </a:r>
            <a:r>
              <a:rPr lang="ru-RU" sz="3500" kern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D94CC2-9A58-F27B-7E9A-95A6D7DBDD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с шариками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2C0F2C6-1D1A-1FC9-E929-9D72438109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" y="2225940"/>
            <a:ext cx="3568068" cy="356806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D46BF18-13A7-B1A6-14B6-903986891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76" y="1986542"/>
            <a:ext cx="5624047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6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</TotalTime>
  <Words>512</Words>
  <Application>Microsoft Office PowerPoint</Application>
  <PresentationFormat>Широкоэкранный</PresentationFormat>
  <Paragraphs>53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нью таймс романс</vt:lpstr>
      <vt:lpstr>Ретро</vt:lpstr>
      <vt:lpstr>   Тема: «Нейрогимнастика, как средство развития речи у детей с ограниченными возможностями здоровья». </vt:lpstr>
      <vt:lpstr>Нейрогимнастика – это популярное название двигательной нейропсихологической или сенсомоторной коррекции.  </vt:lpstr>
      <vt:lpstr>Нейрогимнастика также полезна и детям, у которых нет отклонений в психическом развитии (нейротипичным), для общего психофизического развития, она направлена на коррекцию различных нарушений ребёнка с целью восстановления у него нормального функционирования мозга. </vt:lpstr>
      <vt:lpstr>Нейрогимнастика была разработана в начале 90-х гг. американскими психологами Полон и Гейлоном Деннисон</vt:lpstr>
      <vt:lpstr>Это методика активации природных механизмов работы мозга с помощью физических упражнений, объединение движения и мысли, которая получила широкую известность.  </vt:lpstr>
      <vt:lpstr>Поэтому была разработана методика на основе применения телесно-ориентированных практик, помогающая «разбудить» те отделы мозга, которые не работают в полную силу. Методика оказалась очень эффективной. Сегодня мы называем её нейрогимнастикой. </vt:lpstr>
      <vt:lpstr>Цели нейрогимнастики:  1. Развитие межполушарной специализации и взаимодействия. 2.Развитие комиссур (межполушарных связей). 3. Синхронизация работы полушарий. 4. Развитие мелкой моторики. 5. Развитие способностей. 6. Развитие памяти, внимания. 7. Развитие речи. 8. Развитие мышления. </vt:lpstr>
      <vt:lpstr>Как должны проводиться занятия по нейрогимнастике?  - систематически; - в спокойной и доброжелательной обстановке. </vt:lpstr>
      <vt:lpstr>1. Упражнения, которые поднимают тонус коры полушарий мозга (дыхательные упражнения, самомассаж).</vt:lpstr>
      <vt:lpstr>2. Упражнения, которые улучшают возможности приема и переработки информации (движения перекрестного характера, направленные на развитие мозолистого тела головного мозга). </vt:lpstr>
      <vt:lpstr>«Хлопни, топни».   Нужно прохлопать и протопать столько раз, сколько звуков услышит ребёнок. На звук [А] – хлопни, на звук [У] – топни (сопровождается зрительным ориентиром – карточки, на которых символами изображено задание. </vt:lpstr>
      <vt:lpstr>Как понять, что ребенку нужна нейрогимнастика? </vt:lpstr>
      <vt:lpstr>Взаимосвязь нейрогимнастики и логопедии</vt:lpstr>
      <vt:lpstr>Упражнения:  1. «Лягушка»</vt:lpstr>
      <vt:lpstr>2. «Кольцо» </vt:lpstr>
      <vt:lpstr>3. «Ухо-нос»</vt:lpstr>
      <vt:lpstr>4.«Зеркальное рисование».</vt:lpstr>
      <vt:lpstr>5. «Лесенка»</vt:lpstr>
      <vt:lpstr>6. «Кастрюлька – крышечка»</vt:lpstr>
      <vt:lpstr>7.«Молоток-пила»</vt:lpstr>
      <vt:lpstr>8.«Энергетическая зевота».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«Нейрогимнастика, как средство развития речи у детей с ограниченными возможностями здоровья».</dc:title>
  <dc:creator>Анастасия Курзакова</dc:creator>
  <cp:lastModifiedBy>home2</cp:lastModifiedBy>
  <cp:revision>17</cp:revision>
  <dcterms:created xsi:type="dcterms:W3CDTF">2024-03-24T04:37:26Z</dcterms:created>
  <dcterms:modified xsi:type="dcterms:W3CDTF">2025-10-04T19:13:39Z</dcterms:modified>
</cp:coreProperties>
</file>