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7" r:id="rId10"/>
    <p:sldId id="268" r:id="rId11"/>
    <p:sldId id="270" r:id="rId12"/>
    <p:sldId id="272" r:id="rId13"/>
    <p:sldId id="271" r:id="rId14"/>
    <p:sldId id="273" r:id="rId15"/>
    <p:sldId id="274" r:id="rId16"/>
    <p:sldId id="275" r:id="rId17"/>
    <p:sldId id="276" r:id="rId18"/>
    <p:sldId id="278" r:id="rId19"/>
    <p:sldId id="279" r:id="rId20"/>
    <p:sldId id="277" r:id="rId21"/>
    <p:sldId id="280" r:id="rId22"/>
    <p:sldId id="281" r:id="rId23"/>
  </p:sldIdLst>
  <p:sldSz cx="12192000" cy="6858000"/>
  <p:notesSz cx="6858000" cy="9144000"/>
  <p:custShowLst>
    <p:custShow name="Произвольный показ 1" id="0">
      <p:sldLst>
        <p:sld r:id="rId2"/>
        <p:sld r:id="rId3"/>
        <p:sld r:id="rId4"/>
        <p:sld r:id="rId5"/>
        <p:sld r:id="rId6"/>
        <p:sld r:id="rId7"/>
        <p:sld r:id="rId8"/>
        <p:sld r:id="rId9"/>
        <p:sld r:id="rId10"/>
        <p:sld r:id="rId12"/>
        <p:sld r:id="rId11"/>
      </p:sldLst>
    </p:custShow>
  </p:custShow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137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592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875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23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17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975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942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385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722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24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C861DA0-7E9D-49C6-ACF1-87116A494757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A6CC1EE-A980-4DBB-B56A-561DD70337E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39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BF2495-6CDB-4056-7E83-528549443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83976"/>
            <a:ext cx="10027920" cy="2948473"/>
          </a:xfrm>
        </p:spPr>
        <p:txBody>
          <a:bodyPr>
            <a:normAutofit fontScale="90000"/>
          </a:bodyPr>
          <a:lstStyle/>
          <a:p>
            <a:r>
              <a:rPr lang="ru-RU" sz="5000" kern="1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5000" kern="1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0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50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000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5000" kern="1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000" kern="1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r>
              <a:rPr lang="ru-RU" sz="50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</a:t>
            </a:r>
            <a:r>
              <a:rPr lang="ru-RU" sz="5000" kern="1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Нейрогимнастика</a:t>
            </a:r>
            <a:r>
              <a:rPr lang="ru-RU" sz="50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как средство развития речи у детей с ограниченными возможностями здоровья».</a:t>
            </a:r>
            <a:r>
              <a:rPr lang="ru-RU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DCD2028-6F3F-75FE-C0DB-F5965DA1EF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7040" y="2783840"/>
            <a:ext cx="4754880" cy="3342640"/>
          </a:xfrm>
        </p:spPr>
        <p:txBody>
          <a:bodyPr>
            <a:normAutofit fontScale="85000" lnSpcReduction="1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</a:pPr>
            <a:r>
              <a:rPr lang="ru-RU" sz="1600" b="1" i="1" cap="none" spc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г. Керчь РК «Детский сад комбинированного вида № 11 «Ручеек» 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КОРОЛЬКова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ЖаНна</a:t>
            </a:r>
            <a:r>
              <a:rPr lang="ru-RU" sz="20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</a:t>
            </a:r>
            <a:endParaRPr lang="ru-RU" sz="20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99D62DA-FF5B-EF65-C514-61C3D41EEF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80" y="2873068"/>
            <a:ext cx="54864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96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6D55F00-7734-ED6B-5F99-D6B76F71E7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311" y="1940767"/>
            <a:ext cx="5427243" cy="4058817"/>
          </a:xfrm>
        </p:spPr>
      </p:pic>
      <p:sp>
        <p:nvSpPr>
          <p:cNvPr id="7" name="Объект 3">
            <a:extLst>
              <a:ext uri="{FF2B5EF4-FFF2-40B4-BE49-F238E27FC236}">
                <a16:creationId xmlns:a16="http://schemas.microsoft.com/office/drawing/2014/main" xmlns="" id="{CF348EE7-F95B-F3DD-3510-3FB746B75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457200"/>
            <a:ext cx="10058400" cy="1576873"/>
          </a:xfrm>
        </p:spPr>
        <p:txBody>
          <a:bodyPr>
            <a:normAutofit fontScale="90000"/>
          </a:bodyPr>
          <a:lstStyle/>
          <a:p>
            <a:r>
              <a:rPr lang="ru-RU" sz="30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Упражнения, которые улучшают возможности приема и переработки информации (движения перекрестного характера, направленные на </a:t>
            </a:r>
            <a:r>
              <a:rPr lang="ru-RU" sz="30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30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мозолистого тела головного мозга).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3E27B7-CB04-364A-CE67-69A0CBC4EF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15" y="1852174"/>
            <a:ext cx="5284176" cy="422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453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9968CC-9EA5-A789-311F-20463DF6C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2745846"/>
          </a:xfrm>
        </p:spPr>
        <p:txBody>
          <a:bodyPr>
            <a:noAutofit/>
          </a:bodyPr>
          <a:lstStyle/>
          <a:p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«Хлопни, топни». </a:t>
            </a: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прохлопать и протопать столько раз, сколько звуков услышит ребёнок. На звук [А] – хлопни, на звук [У] – топни (сопровождается зрительным ориентиром – карточки, на которых символами изображено задание.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A4128A3-0FA2-505A-9FF4-7D86BCC03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6751" y="3032449"/>
            <a:ext cx="6867330" cy="314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94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Как понять, что ребенку нужна </a:t>
            </a:r>
            <a:r>
              <a:rPr lang="ru-RU" b="1" dirty="0" err="1"/>
              <a:t>нейрогимнастика</a:t>
            </a:r>
            <a:r>
              <a:rPr lang="ru-RU" b="1" dirty="0"/>
              <a:t>?</a:t>
            </a:r>
            <a:br>
              <a:rPr lang="ru-RU" b="1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920" y="1845735"/>
            <a:ext cx="5495861" cy="438912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53912" y="1845735"/>
            <a:ext cx="5001768" cy="40233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3984" y="1994854"/>
            <a:ext cx="4642104" cy="2577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плохая память;</a:t>
            </a:r>
            <a:endParaRPr lang="ru-RU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Расторможенность;</a:t>
            </a:r>
            <a:endParaRPr lang="ru-RU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Невозможность сконцентрироваться на одной теме или объекте окружающей среды;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графомоторных</a:t>
            </a: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функций;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речи.</a:t>
            </a:r>
          </a:p>
        </p:txBody>
      </p:sp>
    </p:spTree>
    <p:extLst>
      <p:ext uri="{BB962C8B-B14F-4D97-AF65-F5344CB8AC3E}">
        <p14:creationId xmlns:p14="http://schemas.microsoft.com/office/powerpoint/2010/main" val="2342711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160" y="94579"/>
            <a:ext cx="10058400" cy="145075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нейрогимнастики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503" y="2156345"/>
            <a:ext cx="4937760" cy="299037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Нарушенная связь между мозжечком и лобными долями мозга приводит к замедлению формирования речи, нарушению артикуляции, интеллектуальных и психических процессов.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0" y="1736007"/>
            <a:ext cx="4937760" cy="40233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218" y="1736006"/>
            <a:ext cx="6445974" cy="452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12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783" y="1018123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Упражнения: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1. «Лягушка»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30953" y="1196510"/>
            <a:ext cx="4937760" cy="4023360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1416" y="758952"/>
            <a:ext cx="7269480" cy="5422392"/>
          </a:xfrm>
        </p:spPr>
      </p:pic>
      <p:sp>
        <p:nvSpPr>
          <p:cNvPr id="6" name="Прямоугольник 5"/>
          <p:cNvSpPr/>
          <p:nvPr/>
        </p:nvSpPr>
        <p:spPr>
          <a:xfrm>
            <a:off x="441960" y="2644990"/>
            <a:ext cx="3444240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Руки положить на стол или на колени. Одна рука сжата в кулак, ладонь другой руки лежит на плоскости стола или на коленях. </a:t>
            </a:r>
            <a:r>
              <a:rPr lang="ru-RU" u="sng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одновременно и целенаправленно изменять положения рук.</a:t>
            </a:r>
            <a:endParaRPr lang="ru-RU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578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2. «Кольцо»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80" y="1874520"/>
            <a:ext cx="5239829" cy="4042346"/>
          </a:xfrm>
        </p:spPr>
      </p:pic>
      <p:sp>
        <p:nvSpPr>
          <p:cNvPr id="6" name="Прямоугольник 5"/>
          <p:cNvSpPr/>
          <p:nvPr/>
        </p:nvSpPr>
        <p:spPr>
          <a:xfrm>
            <a:off x="6876288" y="2353348"/>
            <a:ext cx="4416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очереди и как можно более быстро перебирать пальцами рук, соединяя их в кольцо с большим пальцем ( </a:t>
            </a:r>
            <a:r>
              <a:rPr lang="ru-RU" u="sng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последовательно</a:t>
            </a: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указательный, </a:t>
            </a: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средний</a:t>
            </a: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безымянный и мизинец)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931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</a:t>
            </a:r>
            <a:r>
              <a:rPr lang="ru-RU" b="1" dirty="0"/>
              <a:t>«Ухо-нос»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5">
            <a:extLst>
              <a:ext uri="{FF2B5EF4-FFF2-40B4-BE49-F238E27FC236}">
                <a16:creationId xmlns:a16="http://schemas.microsoft.com/office/drawing/2014/main" xmlns="" id="{D6D55F00-7734-ED6B-5F99-D6B76F71E7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9432" y="1845735"/>
            <a:ext cx="5833872" cy="4381329"/>
          </a:xfrm>
        </p:spPr>
      </p:pic>
      <p:sp>
        <p:nvSpPr>
          <p:cNvPr id="8" name="Прямоугольник 7"/>
          <p:cNvSpPr/>
          <p:nvPr/>
        </p:nvSpPr>
        <p:spPr>
          <a:xfrm>
            <a:off x="374904" y="2034647"/>
            <a:ext cx="4005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Левой рукой держимся за правое ухо, правой рукой – за нос, </a:t>
            </a:r>
            <a:r>
              <a:rPr lang="ru-RU" u="sng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затем хлопок и меняем положение</a:t>
            </a:r>
            <a:r>
              <a:rPr lang="ru-RU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правой рукой – за левое ухо, левой рукой – за нос.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720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4.«Зеркальное рисование»</a:t>
            </a:r>
            <a:r>
              <a:rPr lang="ru-RU" b="1" dirty="0"/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i="1" dirty="0"/>
              <a:t>«Зеркальное рисование»</a:t>
            </a:r>
            <a:r>
              <a:rPr lang="ru-RU" dirty="0"/>
              <a:t>. Способствует синхронизации работы полушарий, восприятию информации, улучшает запоминание информации. </a:t>
            </a:r>
            <a:r>
              <a:rPr lang="ru-RU" u="sng" dirty="0"/>
              <a:t>Исходное положение</a:t>
            </a:r>
            <a:r>
              <a:rPr lang="ru-RU" dirty="0"/>
              <a:t>: на доске или на чистом листке бумаги, взяв в обе руки по карандашу или фломастеру, одновременно рисовать зеркально-симметричные рисунки, буквы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371" y="1995222"/>
            <a:ext cx="4938712" cy="3724385"/>
          </a:xfrm>
        </p:spPr>
      </p:pic>
    </p:spTree>
    <p:extLst>
      <p:ext uri="{BB962C8B-B14F-4D97-AF65-F5344CB8AC3E}">
        <p14:creationId xmlns:p14="http://schemas.microsoft.com/office/powerpoint/2010/main" val="2137201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5</a:t>
            </a:r>
            <a:r>
              <a:rPr lang="ru-RU" b="1" dirty="0" smtClean="0"/>
              <a:t>. </a:t>
            </a:r>
            <a:r>
              <a:rPr lang="ru-RU" b="1" dirty="0"/>
              <a:t>«Лесенка»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«Лесенка» Для этого упражнения нужны большой и указательный пальцы на обеих руках. Соединяем большой палец с указательным (кончиками), затем вторые пары соединяем, а первые разъединяем, получается, как будто пальцы шагают по ступенькам.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9360" y="1846263"/>
            <a:ext cx="4581143" cy="4271073"/>
          </a:xfrm>
        </p:spPr>
      </p:pic>
    </p:spTree>
    <p:extLst>
      <p:ext uri="{BB962C8B-B14F-4D97-AF65-F5344CB8AC3E}">
        <p14:creationId xmlns:p14="http://schemas.microsoft.com/office/powerpoint/2010/main" val="1991602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6</a:t>
            </a:r>
            <a:r>
              <a:rPr lang="ru-RU" b="1" i="1" dirty="0" smtClean="0"/>
              <a:t>. </a:t>
            </a:r>
            <a:r>
              <a:rPr lang="ru-RU" b="1" i="1" dirty="0"/>
              <a:t>«Кастрюлька – крышечка»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«Кастрюлька – крышечка» Одна рука в кулаке вертикально («кастрюлька»), другая - «крышечка» - ложится на кастрюльку, поменяйте положение рук с «точностью до наоборот». Действия четкие, ритмичные, доводим до автоматизма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1037" y="1846263"/>
            <a:ext cx="4851527" cy="4022725"/>
          </a:xfrm>
        </p:spPr>
      </p:pic>
    </p:spTree>
    <p:extLst>
      <p:ext uri="{BB962C8B-B14F-4D97-AF65-F5344CB8AC3E}">
        <p14:creationId xmlns:p14="http://schemas.microsoft.com/office/powerpoint/2010/main" val="1500858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6EE3C6-E144-5F32-86F0-D63769FEC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540" y="483870"/>
            <a:ext cx="10963910" cy="2138032"/>
          </a:xfrm>
        </p:spPr>
        <p:txBody>
          <a:bodyPr>
            <a:noAutofit/>
          </a:bodyPr>
          <a:lstStyle/>
          <a:p>
            <a:r>
              <a:rPr lang="ru-RU" sz="4500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Нейрогимнастика</a:t>
            </a:r>
            <a:r>
              <a:rPr lang="ru-RU" sz="45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 популярное название двигательной нейропсихологической или сенсомоторной коррекции. </a:t>
            </a:r>
            <a:r>
              <a:rPr lang="ru-RU" sz="45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5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6903BB-185E-499A-21F6-2C943130A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590" y="5309118"/>
            <a:ext cx="11198860" cy="1400629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вид помощи детям с </a:t>
            </a:r>
            <a:r>
              <a:rPr lang="ru-RU" sz="18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задержкой психического развития, синдромом дефицита внимания и гиперактивности, расстройством аутистического спектра, алалией, дизартрией и другими.</a:t>
            </a:r>
            <a:endParaRPr lang="ru-RU" sz="1800" b="1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28CF5F9-F603-B029-7727-ADDEAC1C49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5396" y="2034072"/>
            <a:ext cx="4727510" cy="318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99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7</a:t>
            </a:r>
            <a:r>
              <a:rPr lang="ru-RU" b="1" dirty="0" smtClean="0"/>
              <a:t>.</a:t>
            </a:r>
            <a:r>
              <a:rPr lang="ru-RU" b="1" i="1" dirty="0" smtClean="0"/>
              <a:t>«</a:t>
            </a:r>
            <a:r>
              <a:rPr lang="ru-RU" b="1" i="1" dirty="0"/>
              <a:t>Молоток-пила»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- </a:t>
            </a:r>
            <a:r>
              <a:rPr lang="ru-RU" i="1" dirty="0"/>
              <a:t>«Молоток-пила»</a:t>
            </a:r>
            <a:r>
              <a:rPr lang="ru-RU" dirty="0"/>
              <a:t> </a:t>
            </a:r>
            <a:r>
              <a:rPr lang="ru-RU" i="1" dirty="0"/>
              <a:t>(упражнение выполняется либо на столе, либо на коленях)</a:t>
            </a:r>
            <a:r>
              <a:rPr lang="ru-RU" dirty="0"/>
              <a:t> Левой рукой как бы пилим пилой, правой в это же время </a:t>
            </a:r>
            <a:r>
              <a:rPr lang="ru-RU" i="1" dirty="0"/>
              <a:t>«забиваем молотком гвозди»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363" y="2651760"/>
            <a:ext cx="4714875" cy="2120265"/>
          </a:xfrm>
        </p:spPr>
      </p:pic>
    </p:spTree>
    <p:extLst>
      <p:ext uri="{BB962C8B-B14F-4D97-AF65-F5344CB8AC3E}">
        <p14:creationId xmlns:p14="http://schemas.microsoft.com/office/powerpoint/2010/main" val="703261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8.«Энергетическая зевота»</a:t>
            </a:r>
            <a:r>
              <a:rPr lang="ru-RU" b="1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Помогает снять напряжение с мышц лица, глаз, рта, шеи. Улучшаются функции голосовых связок, речь становится четче.</a:t>
            </a:r>
          </a:p>
          <a:p>
            <a:r>
              <a:rPr lang="ru-RU" dirty="0"/>
              <a:t>Широко открыть рот и попытаться зевнуть, надавив при этом кончиками пальцев на натянутый сустав, соединяющий верхнюю и нижнюю челюсти.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219" y="1846369"/>
            <a:ext cx="3143338" cy="4022725"/>
          </a:xfrm>
        </p:spPr>
      </p:pic>
    </p:spTree>
    <p:extLst>
      <p:ext uri="{BB962C8B-B14F-4D97-AF65-F5344CB8AC3E}">
        <p14:creationId xmlns:p14="http://schemas.microsoft.com/office/powerpoint/2010/main" val="3279214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8720" y="757598"/>
            <a:ext cx="4937760" cy="4023360"/>
          </a:xfrm>
        </p:spPr>
        <p:txBody>
          <a:bodyPr/>
          <a:lstStyle/>
          <a:p>
            <a:r>
              <a:rPr lang="ru-RU" dirty="0">
                <a:latin typeface="нью таймс романс"/>
              </a:rPr>
              <a:t>Таким образом, следует отметить, что регулярное выполнение комплексов оказывает положительное влияние на:</a:t>
            </a:r>
          </a:p>
          <a:p>
            <a:r>
              <a:rPr lang="ru-RU" dirty="0"/>
              <a:t> -коррекцию обучения;</a:t>
            </a:r>
          </a:p>
          <a:p>
            <a:r>
              <a:rPr lang="ru-RU" b="1" dirty="0"/>
              <a:t>-развитие</a:t>
            </a:r>
            <a:r>
              <a:rPr lang="ru-RU" dirty="0"/>
              <a:t> интеллекта и улучшает состояние физического, психического, эмоционального здоровья и социальной адаптации </a:t>
            </a:r>
            <a:r>
              <a:rPr lang="ru-RU" b="1" dirty="0"/>
              <a:t>детей</a:t>
            </a:r>
            <a:r>
              <a:rPr lang="ru-RU" dirty="0"/>
              <a:t>;</a:t>
            </a:r>
          </a:p>
          <a:p>
            <a:r>
              <a:rPr lang="ru-RU" dirty="0"/>
              <a:t>-снижает утомляемость, повышает способность к произвольному контролю, что в свою очередь способствует коррекции недостатков речи детей.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238" y="1920240"/>
            <a:ext cx="4937125" cy="3788807"/>
          </a:xfrm>
        </p:spPr>
      </p:pic>
    </p:spTree>
    <p:extLst>
      <p:ext uri="{BB962C8B-B14F-4D97-AF65-F5344CB8AC3E}">
        <p14:creationId xmlns:p14="http://schemas.microsoft.com/office/powerpoint/2010/main" val="3080941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934F0F-0B38-165E-4027-190506BB9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5315"/>
            <a:ext cx="10058400" cy="1672046"/>
          </a:xfrm>
        </p:spPr>
        <p:txBody>
          <a:bodyPr>
            <a:normAutofit/>
          </a:bodyPr>
          <a:lstStyle/>
          <a:p>
            <a:r>
              <a:rPr lang="ru-RU" sz="20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Нейрогимнастика</a:t>
            </a:r>
            <a:r>
              <a:rPr lang="ru-RU" sz="20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также полезна и детям, у которых нет отклонений в психическом развитии (нейротипичным), для общего психофизического развития, она направлена на коррекцию различных нарушений ребёнка с целью восстановления у него нормального функционирования мозга.</a:t>
            </a:r>
            <a:r>
              <a:rPr lang="ru-RU" sz="20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EAD9134-C42F-30AF-CC9B-9708DB9ACC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937" y="1548904"/>
            <a:ext cx="4972173" cy="49307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5D39EF-7AF0-10DD-6661-E799E510D8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8637" y="1961275"/>
            <a:ext cx="5322740" cy="373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06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C2CC16-17AE-47AD-456C-652AA976D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407365" cy="1496477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Нейрогимнастика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была разработана в начале 90-х гг. американскими психологами Полон и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Гейлоном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Деннисон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7F470FF-7CDD-FBB7-305E-98E508622D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6696" y="2016346"/>
            <a:ext cx="6381361" cy="425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49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38387A-5EC8-1483-206F-1705D31C8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51927"/>
            <a:ext cx="10058400" cy="1726163"/>
          </a:xfrm>
        </p:spPr>
        <p:txBody>
          <a:bodyPr>
            <a:normAutofit/>
          </a:bodyPr>
          <a:lstStyle/>
          <a:p>
            <a:r>
              <a:rPr lang="ru-RU" sz="2500" kern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методика активации природных механизмов работы мозга с помощью физических упражнений, объединение движения и мысли, которая получила широкую известность. 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19C0080-C19E-A053-0243-295FF8FCD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346" y="1846263"/>
            <a:ext cx="5363633" cy="4022725"/>
          </a:xfrm>
        </p:spPr>
      </p:pic>
    </p:spTree>
    <p:extLst>
      <p:ext uri="{BB962C8B-B14F-4D97-AF65-F5344CB8AC3E}">
        <p14:creationId xmlns:p14="http://schemas.microsoft.com/office/powerpoint/2010/main" val="1276293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05E1BA-668D-5E8A-B132-730703DAE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50505"/>
            <a:ext cx="10058400" cy="1408923"/>
          </a:xfrm>
        </p:spPr>
        <p:txBody>
          <a:bodyPr>
            <a:noAutofit/>
          </a:bodyPr>
          <a:lstStyle/>
          <a:p>
            <a:r>
              <a:rPr lang="ru-RU" sz="25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Поэтому была разработана методика на основе применения телесно-ориентированных практик, помогающая </a:t>
            </a:r>
            <a:r>
              <a:rPr lang="ru-RU" sz="2500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«разбудить»</a:t>
            </a:r>
            <a:r>
              <a:rPr lang="ru-RU" sz="25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те отделы мозга, которые не работают в полную силу. Методика оказалась очень эффективной. Сегодня мы называем её </a:t>
            </a:r>
            <a:r>
              <a:rPr lang="ru-RU" sz="2500" b="1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нейрогимнастикой</a:t>
            </a:r>
            <a:r>
              <a:rPr lang="ru-RU" sz="25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5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5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FF63702-00EB-D573-6533-1931E8CFB2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407" y="1846263"/>
            <a:ext cx="7151511" cy="4022725"/>
          </a:xfrm>
        </p:spPr>
      </p:pic>
    </p:spTree>
    <p:extLst>
      <p:ext uri="{BB962C8B-B14F-4D97-AF65-F5344CB8AC3E}">
        <p14:creationId xmlns:p14="http://schemas.microsoft.com/office/powerpoint/2010/main" val="2677560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9800E0A7-8A25-B60F-7128-33DE913DC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474117"/>
          </a:xfrm>
        </p:spPr>
        <p:txBody>
          <a:bodyPr>
            <a:normAutofit/>
          </a:bodyPr>
          <a:lstStyle/>
          <a:p>
            <a:r>
              <a:rPr lang="ru-RU" sz="3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3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нейрогимнастики</a:t>
            </a:r>
            <a:r>
              <a:rPr lang="ru-RU" sz="3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Развитие межполушарной специализации и взаимодействия.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2.Развитие комиссур (межполушарных связей).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Синхронизация работы полушарий.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 Развитие мелкой моторики.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Развитие способностей.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Развитие памяти, внимания.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Развитие речи.</a:t>
            </a:r>
            <a:b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Развитие мышления.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F7E5F46-F3CA-C020-949F-81502513C9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4307" y="3169919"/>
            <a:ext cx="4330950" cy="243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95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E3C66C-00F9-AAB7-61F2-6AC2CD53D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279918"/>
            <a:ext cx="10058400" cy="3149082"/>
          </a:xfrm>
        </p:spPr>
        <p:txBody>
          <a:bodyPr>
            <a:normAutofit fontScale="90000"/>
          </a:bodyPr>
          <a:lstStyle/>
          <a:p>
            <a:r>
              <a:rPr lang="ru-RU" sz="3900" i="1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должны проводиться занятия по </a:t>
            </a:r>
            <a:r>
              <a:rPr lang="ru-RU" sz="3900" i="1" kern="0" dirty="0" err="1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нейрогимнастике</a:t>
            </a:r>
            <a:r>
              <a:rPr lang="ru-RU" sz="3900" i="1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39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9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9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9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9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систематически;</a:t>
            </a:r>
            <a:br>
              <a:rPr lang="ru-RU" sz="39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9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спокойной и доброжелательной обстановке.</a:t>
            </a:r>
            <a:r>
              <a:rPr lang="ru-RU" sz="80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44A534F-321A-09D4-4592-8155DD06D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730620"/>
            <a:ext cx="10058400" cy="1278294"/>
          </a:xfrm>
        </p:spPr>
        <p:txBody>
          <a:bodyPr>
            <a:normAutofit fontScale="92500"/>
          </a:bodyPr>
          <a:lstStyle/>
          <a:p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начинать работу?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 легких упражнений к БОЛЕЕ сложным, увеличивая при этом объем выполняемых заданий.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D639A1F-C704-361E-E874-B16EBD5EC6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3607" y="2473778"/>
            <a:ext cx="6264572" cy="191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76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587CB0-5102-B5C5-9EAB-C49F8789D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Упражнения, которые поднимают тонус коры полушарий мозга </a:t>
            </a:r>
            <a:r>
              <a:rPr lang="ru-RU" sz="3500" i="1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(дыхательные упражнения, самомассаж)</a:t>
            </a:r>
            <a:r>
              <a:rPr lang="ru-RU" sz="3500" kern="0" dirty="0"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5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5D94CC2-9A58-F27B-7E9A-95A6D7DBDD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с шариками</a:t>
            </a:r>
          </a:p>
          <a:p>
            <a:endParaRPr lang="ru-RU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12C0F2C6-1D1A-1FC9-E929-9D72438109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79" y="2225940"/>
            <a:ext cx="3568068" cy="3568068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D46BF18-13A7-B1A6-14B6-903986891B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176" y="1986542"/>
            <a:ext cx="5624047" cy="37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62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309</TotalTime>
  <Words>512</Words>
  <Application>Microsoft Office PowerPoint</Application>
  <PresentationFormat>Широкоэкранный</PresentationFormat>
  <Paragraphs>53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  <vt:variant>
        <vt:lpstr>Произвольные показы</vt:lpstr>
      </vt:variant>
      <vt:variant>
        <vt:i4>1</vt:i4>
      </vt:variant>
    </vt:vector>
  </HeadingPairs>
  <TitlesOfParts>
    <vt:vector size="30" baseType="lpstr">
      <vt:lpstr>Arial</vt:lpstr>
      <vt:lpstr>Calibri</vt:lpstr>
      <vt:lpstr>Calibri Light</vt:lpstr>
      <vt:lpstr>Symbol</vt:lpstr>
      <vt:lpstr>Times New Roman</vt:lpstr>
      <vt:lpstr>нью таймс романс</vt:lpstr>
      <vt:lpstr>Ретро</vt:lpstr>
      <vt:lpstr>   Тема: «Нейрогимнастика, как средство развития речи у детей с ограниченными возможностями здоровья». </vt:lpstr>
      <vt:lpstr>Нейрогимнастика – это популярное название двигательной нейропсихологической или сенсомоторной коррекции.  </vt:lpstr>
      <vt:lpstr>Нейрогимнастика также полезна и детям, у которых нет отклонений в психическом развитии (нейротипичным), для общего психофизического развития, она направлена на коррекцию различных нарушений ребёнка с целью восстановления у него нормального функционирования мозга. </vt:lpstr>
      <vt:lpstr>Нейрогимнастика была разработана в начале 90-х гг. американскими психологами Полон и Гейлоном Деннисон</vt:lpstr>
      <vt:lpstr>Это методика активации природных механизмов работы мозга с помощью физических упражнений, объединение движения и мысли, которая получила широкую известность.  </vt:lpstr>
      <vt:lpstr>Поэтому была разработана методика на основе применения телесно-ориентированных практик, помогающая «разбудить» те отделы мозга, которые не работают в полную силу. Методика оказалась очень эффективной. Сегодня мы называем её нейрогимнастикой. </vt:lpstr>
      <vt:lpstr>Цели нейрогимнастики:  1. Развитие межполушарной специализации и взаимодействия. 2.Развитие комиссур (межполушарных связей). 3. Синхронизация работы полушарий. 4. Развитие мелкой моторики. 5. Развитие способностей. 6. Развитие памяти, внимания. 7. Развитие речи. 8. Развитие мышления. </vt:lpstr>
      <vt:lpstr>Как должны проводиться занятия по нейрогимнастике?  - систематически; - в спокойной и доброжелательной обстановке. </vt:lpstr>
      <vt:lpstr>1. Упражнения, которые поднимают тонус коры полушарий мозга (дыхательные упражнения, самомассаж).</vt:lpstr>
      <vt:lpstr>2. Упражнения, которые улучшают возможности приема и переработки информации (движения перекрестного характера, направленные на развитие мозолистого тела головного мозга). </vt:lpstr>
      <vt:lpstr>«Хлопни, топни».   Нужно прохлопать и протопать столько раз, сколько звуков услышит ребёнок. На звук [А] – хлопни, на звук [У] – топни (сопровождается зрительным ориентиром – карточки, на которых символами изображено задание. </vt:lpstr>
      <vt:lpstr>Как понять, что ребенку нужна нейрогимнастика? </vt:lpstr>
      <vt:lpstr>Взаимосвязь нейрогимнастики и логопедии</vt:lpstr>
      <vt:lpstr>Упражнения:  1. «Лягушка»</vt:lpstr>
      <vt:lpstr>2. «Кольцо» </vt:lpstr>
      <vt:lpstr>3. «Ухо-нос»</vt:lpstr>
      <vt:lpstr>4.«Зеркальное рисование».</vt:lpstr>
      <vt:lpstr>5. «Лесенка»</vt:lpstr>
      <vt:lpstr>6. «Кастрюлька – крышечка»</vt:lpstr>
      <vt:lpstr>7.«Молоток-пила»</vt:lpstr>
      <vt:lpstr>8.«Энергетическая зевота».</vt:lpstr>
      <vt:lpstr>Презентация PowerPoint</vt:lpstr>
      <vt:lpstr>Произвольный показ 1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«Нейрогимнастика, как средство развития речи у детей с ограниченными возможностями здоровья».</dc:title>
  <dc:creator>Анастасия Курзакова</dc:creator>
  <cp:lastModifiedBy>home2</cp:lastModifiedBy>
  <cp:revision>17</cp:revision>
  <dcterms:created xsi:type="dcterms:W3CDTF">2024-03-24T04:37:26Z</dcterms:created>
  <dcterms:modified xsi:type="dcterms:W3CDTF">2025-10-04T19:13:39Z</dcterms:modified>
</cp:coreProperties>
</file>