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5" r:id="rId19"/>
    <p:sldId id="276" r:id="rId20"/>
    <p:sldId id="277" r:id="rId21"/>
    <p:sldId id="278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1297" autoAdjust="0"/>
  </p:normalViewPr>
  <p:slideViewPr>
    <p:cSldViewPr>
      <p:cViewPr>
        <p:scale>
          <a:sx n="99" d="100"/>
          <a:sy n="99" d="100"/>
        </p:scale>
        <p:origin x="-312" y="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E099961-00A2-4591-9A0E-715CB696F989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225307F-2BC2-4B50-9C09-52E68E159BD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099961-00A2-4591-9A0E-715CB696F989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25307F-2BC2-4B50-9C09-52E68E159B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E099961-00A2-4591-9A0E-715CB696F989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225307F-2BC2-4B50-9C09-52E68E159B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099961-00A2-4591-9A0E-715CB696F989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25307F-2BC2-4B50-9C09-52E68E159B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E099961-00A2-4591-9A0E-715CB696F989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225307F-2BC2-4B50-9C09-52E68E159BD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099961-00A2-4591-9A0E-715CB696F989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25307F-2BC2-4B50-9C09-52E68E159B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099961-00A2-4591-9A0E-715CB696F989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25307F-2BC2-4B50-9C09-52E68E159B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099961-00A2-4591-9A0E-715CB696F989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25307F-2BC2-4B50-9C09-52E68E159B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E099961-00A2-4591-9A0E-715CB696F989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25307F-2BC2-4B50-9C09-52E68E159B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099961-00A2-4591-9A0E-715CB696F989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25307F-2BC2-4B50-9C09-52E68E159B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099961-00A2-4591-9A0E-715CB696F989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25307F-2BC2-4B50-9C09-52E68E159BD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E099961-00A2-4591-9A0E-715CB696F989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225307F-2BC2-4B50-9C09-52E68E159BD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428604"/>
            <a:ext cx="8229600" cy="2857520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FFC000"/>
                </a:solidFill>
              </a:rPr>
              <a:t>Развитие РЕЧИ И логического мышления детей старшего возраста группы </a:t>
            </a:r>
            <a:r>
              <a:rPr lang="ru-RU" sz="3600" dirty="0" err="1" smtClean="0">
                <a:solidFill>
                  <a:srgbClr val="FFC000"/>
                </a:solidFill>
              </a:rPr>
              <a:t>Зпр</a:t>
            </a:r>
            <a:r>
              <a:rPr lang="ru-RU" sz="3600" dirty="0" smtClean="0">
                <a:solidFill>
                  <a:srgbClr val="FFC000"/>
                </a:solidFill>
              </a:rPr>
              <a:t>  посредством дидактических игр   </a:t>
            </a:r>
            <a:endParaRPr lang="ru-RU" sz="3600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>
            <a:off x="2699792" y="3483444"/>
            <a:ext cx="6457728" cy="24729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 descr="C:\Users\1\Desktop\IMG_20170407_1032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46663" y="-10108504"/>
            <a:ext cx="2489872" cy="535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IMG_20170407_1032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95899" y="-8740352"/>
            <a:ext cx="2580263" cy="458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esktop\IMG_20170407_1032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250" y="-8840789"/>
            <a:ext cx="3587025" cy="637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1\Desktop\IMG_20170407_1032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483444"/>
            <a:ext cx="6444208" cy="311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03725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Дидактическая игра </a:t>
            </a:r>
            <a:br>
              <a:rPr lang="ru-RU" sz="2800" dirty="0" smtClean="0"/>
            </a:br>
            <a:r>
              <a:rPr lang="ru-RU" sz="2800" dirty="0" smtClean="0"/>
              <a:t>                 «КУХНЯ»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Цель этой игры заключается в том , кто больше назовет блюд, что едят в сыром виде, что в вареном, название и назначение посуды для столовой, развивать быстроту реакции на вопрос.</a:t>
            </a:r>
            <a:endParaRPr lang="ru-RU" sz="2000" dirty="0"/>
          </a:p>
        </p:txBody>
      </p:sp>
      <p:pic>
        <p:nvPicPr>
          <p:cNvPr id="4098" name="Picture 2" descr="C:\Users\1\Desktop\IMG_20170407_1029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52936"/>
            <a:ext cx="273630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1\Desktop\20251008_10430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322" y="2998812"/>
            <a:ext cx="2886075" cy="323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Лото «Мои любимые сказки»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7239000" cy="516987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Цель: развивать речь детей, мышление, память.</a:t>
            </a:r>
          </a:p>
          <a:p>
            <a:pPr>
              <a:buNone/>
            </a:pPr>
            <a:r>
              <a:rPr lang="ru-RU" sz="2000" dirty="0" smtClean="0"/>
              <a:t>         Ребенку  необходимо по силуэту узнать персонажа сказки, назвать его и те сказки, в которых он встречается.</a:t>
            </a:r>
            <a:endParaRPr lang="ru-RU" sz="2000" dirty="0"/>
          </a:p>
        </p:txBody>
      </p:sp>
      <p:pic>
        <p:nvPicPr>
          <p:cNvPr id="4" name="Рисунок 3" descr="13112008(0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613" y="2786058"/>
            <a:ext cx="4953035" cy="371477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6582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Дидактическая игра </a:t>
            </a:r>
            <a:br>
              <a:rPr lang="ru-RU" sz="2800" dirty="0" smtClean="0"/>
            </a:br>
            <a:r>
              <a:rPr lang="ru-RU" sz="2800" dirty="0" smtClean="0"/>
              <a:t>        «Четвертый лишний»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7239000" cy="516987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Цель: Развивать образно-логическое мышление, умственные операции анализа и обобщения.</a:t>
            </a:r>
          </a:p>
          <a:p>
            <a:pPr>
              <a:buNone/>
            </a:pPr>
            <a:r>
              <a:rPr lang="ru-RU" sz="2000" dirty="0" smtClean="0"/>
              <a:t>        Ребенку показывается карточка с изображением четырех предметов, он должен определить какой предмет лишний и обосновать свой ответ.</a:t>
            </a:r>
            <a:endParaRPr lang="ru-RU" sz="2000" dirty="0"/>
          </a:p>
        </p:txBody>
      </p:sp>
      <p:pic>
        <p:nvPicPr>
          <p:cNvPr id="6146" name="Picture 2" descr="C:\Users\1\Desktop\IMG_20170407_1011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924944"/>
            <a:ext cx="324036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924944"/>
            <a:ext cx="196760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765" y="4437112"/>
            <a:ext cx="2260203" cy="223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6582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       Дидактическая игра</a:t>
            </a:r>
            <a:br>
              <a:rPr lang="ru-RU" sz="2800" dirty="0" smtClean="0"/>
            </a:br>
            <a:r>
              <a:rPr lang="ru-RU" sz="2800" dirty="0" smtClean="0"/>
              <a:t>                     «Где чей дом?»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7239000" cy="516987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Цель: Развитие мышления, внимания и речи детей.</a:t>
            </a:r>
          </a:p>
          <a:p>
            <a:pPr>
              <a:buNone/>
            </a:pPr>
            <a:r>
              <a:rPr lang="ru-RU" sz="2000" dirty="0" smtClean="0"/>
              <a:t>        Играющий должен назвать животное, место его обитания, чем оно питается. Найти на большой картинке его место нахождение.</a:t>
            </a:r>
            <a:endParaRPr lang="ru-RU" sz="2000" dirty="0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08919"/>
            <a:ext cx="2952328" cy="364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708919"/>
            <a:ext cx="3429000" cy="345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6582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Упражнение в схемах «Восстанови последовательность событий»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7239000" cy="509843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Цель: Закрепить понимание детей причинно-следственных отношений в живой и неживой природе.</a:t>
            </a:r>
            <a:endParaRPr lang="ru-RU" sz="2000" dirty="0"/>
          </a:p>
        </p:txBody>
      </p:sp>
      <p:pic>
        <p:nvPicPr>
          <p:cNvPr id="5" name="Рисунок 4" descr="16112008(01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286" y="2357430"/>
            <a:ext cx="5619791" cy="421484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438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Дидактическая игра</a:t>
            </a:r>
            <a:br>
              <a:rPr lang="ru-RU" sz="2800" dirty="0" smtClean="0"/>
            </a:br>
            <a:r>
              <a:rPr lang="ru-RU" sz="2800" dirty="0" smtClean="0"/>
              <a:t>               «веселая логика»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7239000" cy="516987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Цель: Развитие мыслительных операций анализа и синтеза предметов сложной формы.</a:t>
            </a:r>
          </a:p>
          <a:p>
            <a:pPr>
              <a:buNone/>
            </a:pPr>
            <a:r>
              <a:rPr lang="ru-RU" sz="2000" dirty="0" smtClean="0"/>
              <a:t>           Ребенку необходимо найти те геометрические фигуры, из которых составлен предмет. </a:t>
            </a:r>
            <a:endParaRPr lang="ru-RU" sz="2000" dirty="0"/>
          </a:p>
        </p:txBody>
      </p:sp>
      <p:pic>
        <p:nvPicPr>
          <p:cNvPr id="4" name="Рисунок 3" descr="10112008(01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70" y="3000371"/>
            <a:ext cx="3373417" cy="3324225"/>
          </a:xfrm>
          <a:prstGeom prst="rect">
            <a:avLst/>
          </a:prstGeom>
        </p:spPr>
      </p:pic>
      <p:pic>
        <p:nvPicPr>
          <p:cNvPr id="6" name="Рисунок 5" descr="C:\Users\1\Desktop\20251008_10484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000372"/>
            <a:ext cx="3590925" cy="332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4382"/>
          </a:xfrm>
        </p:spPr>
        <p:txBody>
          <a:bodyPr>
            <a:noAutofit/>
          </a:bodyPr>
          <a:lstStyle/>
          <a:p>
            <a:r>
              <a:rPr lang="ru-RU" sz="3200" dirty="0" smtClean="0"/>
              <a:t>Лото «занимательная           </a:t>
            </a:r>
            <a:br>
              <a:rPr lang="ru-RU" sz="3200" dirty="0" smtClean="0"/>
            </a:br>
            <a:r>
              <a:rPr lang="ru-RU" sz="3200" dirty="0" smtClean="0"/>
              <a:t>                    математика»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7239000" cy="516987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Цель: Закрепление знаний цифр и счета. </a:t>
            </a:r>
            <a:endParaRPr lang="ru-RU" sz="2000" dirty="0"/>
          </a:p>
        </p:txBody>
      </p:sp>
      <p:pic>
        <p:nvPicPr>
          <p:cNvPr id="2050" name="Picture 2" descr="C:\Users\1\Desktop\IMG_20170411_0753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42" y="2204864"/>
            <a:ext cx="265129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Users\1\Desktop\20251014_10465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200" y="2204864"/>
            <a:ext cx="2808312" cy="3240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Игра-головоломка «</a:t>
            </a:r>
            <a:r>
              <a:rPr lang="ru-RU" sz="3200" dirty="0" err="1" smtClean="0"/>
              <a:t>танграм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7239000" cy="524131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Цель: Развитие воображения, конструктивного мышления, сообразительности. </a:t>
            </a:r>
          </a:p>
          <a:p>
            <a:pPr>
              <a:buNone/>
            </a:pPr>
            <a:r>
              <a:rPr lang="ru-RU" sz="2000" dirty="0" smtClean="0"/>
              <a:t>        Ребенку надо создать на плоскости силуэты предметов по образцу или замыслу.</a:t>
            </a:r>
            <a:endParaRPr lang="ru-RU" sz="2000" dirty="0"/>
          </a:p>
        </p:txBody>
      </p:sp>
      <p:pic>
        <p:nvPicPr>
          <p:cNvPr id="4" name="Рисунок 3" descr="10112008(00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714620"/>
            <a:ext cx="3074068" cy="3786214"/>
          </a:xfrm>
          <a:prstGeom prst="rect">
            <a:avLst/>
          </a:prstGeom>
        </p:spPr>
      </p:pic>
      <p:pic>
        <p:nvPicPr>
          <p:cNvPr id="5122" name="Picture 2" descr="C:\Users\1\Desktop\IMG_20170411_0825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714620"/>
            <a:ext cx="3600400" cy="378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239000" cy="75150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 Игры с счетными палочками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7239000" cy="516987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Цель: Формирование геометрических представлений, развивать пространственное воображение детей.</a:t>
            </a:r>
            <a:endParaRPr lang="ru-RU" sz="2000" dirty="0"/>
          </a:p>
        </p:txBody>
      </p:sp>
      <p:pic>
        <p:nvPicPr>
          <p:cNvPr id="3074" name="Picture 2" descr="C:\Users\1\Desktop\IMG_20170411_0800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2792909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1\Desktop\20251014_10445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204864"/>
            <a:ext cx="2952328" cy="4104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   </a:t>
            </a:r>
            <a:r>
              <a:rPr lang="ru-RU" sz="3200" dirty="0" smtClean="0"/>
              <a:t>Игры с счетными палочками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7239000" cy="538419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Детям  дают задание: Построить два треугольника из пяти палочек.  Построить два квадрата из семи палочек.</a:t>
            </a:r>
            <a:endParaRPr lang="ru-RU" sz="2000" dirty="0"/>
          </a:p>
        </p:txBody>
      </p:sp>
      <p:pic>
        <p:nvPicPr>
          <p:cNvPr id="4" name="Рисунок 3" descr="10112008(00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112264"/>
            <a:ext cx="3071834" cy="2031116"/>
          </a:xfrm>
          <a:prstGeom prst="rect">
            <a:avLst/>
          </a:prstGeom>
        </p:spPr>
      </p:pic>
      <p:pic>
        <p:nvPicPr>
          <p:cNvPr id="5" name="Рисунок 4" descr="10112008(00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2112264"/>
            <a:ext cx="2928958" cy="2031116"/>
          </a:xfrm>
          <a:prstGeom prst="rect">
            <a:avLst/>
          </a:prstGeom>
        </p:spPr>
      </p:pic>
      <p:pic>
        <p:nvPicPr>
          <p:cNvPr id="6" name="Рисунок 5" descr="13112008(01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6352" y="4286256"/>
            <a:ext cx="3398722" cy="242889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      </a:t>
            </a:r>
            <a:r>
              <a:rPr lang="ru-RU" sz="3200" dirty="0" smtClean="0"/>
              <a:t>цели  и  задачи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u="sng" dirty="0" smtClean="0"/>
              <a:t>Цель:</a:t>
            </a:r>
            <a:r>
              <a:rPr lang="ru-RU" sz="2000" dirty="0" smtClean="0"/>
              <a:t> Проанализировать развитие логического мышления детей группы ЗПР посредством дидактических игр.</a:t>
            </a:r>
          </a:p>
          <a:p>
            <a:r>
              <a:rPr lang="ru-RU" sz="2000" u="sng" dirty="0" smtClean="0"/>
              <a:t>Задачи</a:t>
            </a:r>
            <a:r>
              <a:rPr lang="ru-RU" sz="2000" dirty="0" smtClean="0"/>
              <a:t>: 1. Изучить психологию мышления детей старшего дошкольного возраста.</a:t>
            </a:r>
          </a:p>
          <a:p>
            <a:pPr>
              <a:buNone/>
            </a:pPr>
            <a:r>
              <a:rPr lang="ru-RU" sz="2000" dirty="0" smtClean="0"/>
              <a:t>                 2. Рассмотреть дидактическую игру как средство развития логического мышления детей.</a:t>
            </a:r>
          </a:p>
          <a:p>
            <a:pPr>
              <a:buNone/>
            </a:pPr>
            <a:r>
              <a:rPr lang="ru-RU" sz="2000" dirty="0" smtClean="0"/>
              <a:t>                 3. Исследовать на практике возможности развития логического мышления в процессе дидактической игры.</a:t>
            </a:r>
          </a:p>
          <a:p>
            <a:pPr>
              <a:buNone/>
            </a:pPr>
            <a:r>
              <a:rPr lang="ru-RU" sz="2000" dirty="0" smtClean="0"/>
              <a:t>                  4. Разработать практические рекомендации для педагогов и родителей.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    Конструкторы,  </a:t>
            </a:r>
            <a:r>
              <a:rPr lang="ru-RU" sz="3200" dirty="0" err="1" smtClean="0"/>
              <a:t>пазлы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7239000" cy="538419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Цель: Развивать мышление, воображение, умение из множества мелких деталей создавать единый образ.</a:t>
            </a:r>
            <a:endParaRPr lang="ru-RU" sz="2000" dirty="0"/>
          </a:p>
        </p:txBody>
      </p:sp>
      <p:pic>
        <p:nvPicPr>
          <p:cNvPr id="4" name="Рисунок 3" descr="10112008(01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112264"/>
            <a:ext cx="3143272" cy="2633472"/>
          </a:xfrm>
          <a:prstGeom prst="rect">
            <a:avLst/>
          </a:prstGeom>
        </p:spPr>
      </p:pic>
      <p:pic>
        <p:nvPicPr>
          <p:cNvPr id="5122" name="Picture 2" descr="C:\Users\1\Desktop\IMG_20170407_1003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988840"/>
            <a:ext cx="345638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   Работа  с  родителями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7239000" cy="545562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Знакомство родителей с содержанием работы по программе.</a:t>
            </a:r>
          </a:p>
          <a:p>
            <a:r>
              <a:rPr lang="ru-RU" sz="2000" dirty="0" smtClean="0"/>
              <a:t> Разработка консультаций для родителей по данной теме.</a:t>
            </a:r>
          </a:p>
          <a:p>
            <a:r>
              <a:rPr lang="ru-RU" sz="2000" dirty="0" smtClean="0"/>
              <a:t> Привлечение родителей к изготовлению наглядного материала (подбор иллюстраций).</a:t>
            </a:r>
          </a:p>
          <a:p>
            <a:r>
              <a:rPr lang="ru-RU" sz="2000" dirty="0" smtClean="0"/>
              <a:t>Рекомендации для родителей по использованию литературы.</a:t>
            </a:r>
            <a:endParaRPr lang="ru-RU" sz="2000" dirty="0"/>
          </a:p>
        </p:txBody>
      </p:sp>
      <p:pic>
        <p:nvPicPr>
          <p:cNvPr id="4" name="Рисунок 3" descr="13112008(01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717032"/>
            <a:ext cx="3970226" cy="3071834"/>
          </a:xfrm>
          <a:prstGeom prst="rect">
            <a:avLst/>
          </a:prstGeom>
        </p:spPr>
      </p:pic>
      <p:pic>
        <p:nvPicPr>
          <p:cNvPr id="4098" name="Picture 2" descr="C:\Users\1\Desktop\IMG_20170411_094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17032"/>
            <a:ext cx="3528392" cy="307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       заключение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7239000" cy="545562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  Развитие логического мышления происходит постепенно. Для одного ребенка больше характерно наглядно-образное мышление, для другого – наглядно-действенное, а третий с легкостью оперирует понятиями.</a:t>
            </a:r>
          </a:p>
          <a:p>
            <a:r>
              <a:rPr lang="ru-RU" sz="2000" dirty="0" smtClean="0"/>
              <a:t>    Дидактическая игра одна из форм развития логического мышления и речи. В процессе игры разнообразные умственные процессы активизируются и принимают произвольный характер.</a:t>
            </a:r>
          </a:p>
          <a:p>
            <a:r>
              <a:rPr lang="ru-RU" sz="2000" dirty="0" smtClean="0"/>
              <a:t>    Применение дидактических игр повышает эффективность педагогического процесса, кроме того, они способны развитию речи, памяти, мышления, внимания, воображения у детей, оказывая огромное влияние на умственное развитие ребенка. </a:t>
            </a:r>
            <a:endParaRPr lang="ru-RU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           </a:t>
            </a:r>
            <a:r>
              <a:rPr lang="ru-RU" sz="3200" dirty="0" smtClean="0"/>
              <a:t>Актуальность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7239000" cy="5241314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/>
              <a:t>Именно с логического мышления начинается формирование мировоззрения ребенка.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В процессе развития логического мышления у ребенка формируются умения рассуждать, делать умозаключения в соответствии с законами логики, построение причинно-следственных связей.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Также развиваются такие качества как: любознательность, сообразительность, смекалка, наблюдательность, самостоятельность, память, внимание.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Развивается речь ребенка, так как он высказывается посредством слова.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Овладение логическими формами мышления в дошкольном возрасте способствует развитию умственных способностей, что необходимо для успешного  перехода детей к школьному обучению. </a:t>
            </a:r>
            <a:endParaRPr lang="ru-RU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Выделяют три вида мышления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7239000" cy="53127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dirty="0" smtClean="0"/>
              <a:t>Предметно- действенное мышление – 2,5-3 года, является ведущим до 4-5 лет.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/>
              <a:t>Наглядно-образное мышление – с 3,5- 4 лет, ведущее  до 6-6,5 лет.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/>
              <a:t>Словесно-логическое мышление – формируется в 5,5 – 6 лет, становится ведущим с 7-8 лет и остается основной формой мышления у большинства взрослых людей. </a:t>
            </a:r>
            <a:endParaRPr lang="ru-RU" sz="2000" dirty="0"/>
          </a:p>
        </p:txBody>
      </p:sp>
      <p:pic>
        <p:nvPicPr>
          <p:cNvPr id="2050" name="Picture 2" descr="C:\Users\1\Desktop\IMG_20170407_1022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7776" y="-32791024"/>
            <a:ext cx="2736304" cy="1519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\Desktop\IMG_20170407_1020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645024"/>
            <a:ext cx="214483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C:\Users\1\Desktop\20251008_095652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" t="9906" r="7824" b="24056"/>
          <a:stretch/>
        </p:blipFill>
        <p:spPr bwMode="auto">
          <a:xfrm>
            <a:off x="107504" y="3579470"/>
            <a:ext cx="2390775" cy="28129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1\Desktop\20251008_10362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73016"/>
            <a:ext cx="2571750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   Формы  мышления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7239000" cy="53127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000" dirty="0" smtClean="0"/>
              <a:t>Основными формами мышления являются понятие, суждение и умозаключение.</a:t>
            </a:r>
          </a:p>
          <a:p>
            <a:pPr>
              <a:buNone/>
            </a:pPr>
            <a:r>
              <a:rPr lang="ru-RU" sz="2000" dirty="0" smtClean="0"/>
              <a:t>        </a:t>
            </a:r>
            <a:r>
              <a:rPr lang="ru-RU" sz="2000" b="1" u="sng" dirty="0" smtClean="0"/>
              <a:t>Суждение </a:t>
            </a:r>
            <a:r>
              <a:rPr lang="ru-RU" sz="2000" dirty="0" smtClean="0"/>
              <a:t>– истинное и ложное</a:t>
            </a:r>
          </a:p>
          <a:p>
            <a:pPr>
              <a:buNone/>
            </a:pPr>
            <a:r>
              <a:rPr lang="ru-RU" sz="2000" dirty="0" smtClean="0"/>
              <a:t>                        - общее, частное и единичное</a:t>
            </a:r>
          </a:p>
          <a:p>
            <a:pPr>
              <a:buNone/>
            </a:pPr>
            <a:r>
              <a:rPr lang="ru-RU" sz="2000" dirty="0" smtClean="0"/>
              <a:t>                        - утвердительное и отрицательное;</a:t>
            </a:r>
          </a:p>
          <a:p>
            <a:pPr>
              <a:buNone/>
            </a:pPr>
            <a:r>
              <a:rPr lang="ru-RU" sz="2000" dirty="0" smtClean="0"/>
              <a:t>         </a:t>
            </a:r>
            <a:r>
              <a:rPr lang="ru-RU" sz="2000" b="1" u="sng" dirty="0" smtClean="0"/>
              <a:t>Понятие</a:t>
            </a:r>
            <a:r>
              <a:rPr lang="ru-RU" sz="2000" dirty="0" smtClean="0"/>
              <a:t> – житейское</a:t>
            </a:r>
          </a:p>
          <a:p>
            <a:pPr>
              <a:buNone/>
            </a:pPr>
            <a:r>
              <a:rPr lang="ru-RU" sz="2000" dirty="0" smtClean="0"/>
              <a:t>                       - научное;</a:t>
            </a:r>
          </a:p>
          <a:p>
            <a:pPr>
              <a:buNone/>
            </a:pPr>
            <a:r>
              <a:rPr lang="ru-RU" sz="2000" dirty="0" smtClean="0"/>
              <a:t>          </a:t>
            </a:r>
            <a:r>
              <a:rPr lang="ru-RU" sz="2000" b="1" u="sng" dirty="0" smtClean="0"/>
              <a:t>Умозаключение</a:t>
            </a:r>
            <a:r>
              <a:rPr lang="ru-RU" sz="2000" dirty="0" smtClean="0"/>
              <a:t> – индуктивное</a:t>
            </a:r>
          </a:p>
          <a:p>
            <a:pPr>
              <a:buNone/>
            </a:pPr>
            <a:r>
              <a:rPr lang="ru-RU" sz="2000" dirty="0" smtClean="0"/>
              <a:t>                                   - дедуктивное</a:t>
            </a:r>
          </a:p>
          <a:p>
            <a:pPr>
              <a:buNone/>
            </a:pPr>
            <a:r>
              <a:rPr lang="ru-RU" sz="2000" dirty="0" smtClean="0"/>
              <a:t>                                    - умозаключение по аналогии.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    Мыслительные операции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7239000" cy="5312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    Мышление – очень сложный процесс, включающий несколько видов психической деятельности.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/>
              <a:t>Анализ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/>
              <a:t>Синтез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/>
              <a:t>Сравнение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/>
              <a:t>Обобщение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/>
              <a:t>Абстрагирование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/>
              <a:t>Конкретизация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/>
              <a:t>Классификация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074" name="Picture 2" descr="C:\Users\1\Desktop\IMG_20170407_1015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44824"/>
            <a:ext cx="220341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1\Desktop\20251008_10191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36912"/>
            <a:ext cx="2800350" cy="313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239000" cy="92869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Логическое мышление и</a:t>
            </a:r>
            <a:br>
              <a:rPr lang="ru-RU" sz="2800" dirty="0" smtClean="0"/>
            </a:br>
            <a:r>
              <a:rPr lang="ru-RU" sz="2800" dirty="0" smtClean="0"/>
              <a:t>                        дидактическая игра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7239000" cy="524131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Логическое мышление – это система навыков, позволяющая выражать мысли в ясной и отчетливой форме, а главное понимать суть вещей, происходящих процессов.</a:t>
            </a:r>
          </a:p>
          <a:p>
            <a:r>
              <a:rPr lang="ru-RU" sz="2000" dirty="0" smtClean="0"/>
              <a:t>    Лучше всего привычку логично думать прививать ребенку с дошкольного возраста, но не предлагая ему готовый ответ на заданный вопрос, а давая возможность найти решение самому. В этом поможет дидактическая игра.</a:t>
            </a:r>
          </a:p>
          <a:p>
            <a:r>
              <a:rPr lang="ru-RU" sz="2000" dirty="0" smtClean="0"/>
              <a:t>    Дидактическая игра делает процесс обучения легким, занимательным. Та или иная умственная задача, заключенная в игру, решается в ходе доступной и привлекательной для детей деятельности.</a:t>
            </a:r>
            <a:endParaRPr lang="ru-RU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438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Средства развивающие логическое</a:t>
            </a:r>
            <a:br>
              <a:rPr lang="ru-RU" sz="2800" dirty="0" smtClean="0"/>
            </a:br>
            <a:r>
              <a:rPr lang="ru-RU" sz="2800" dirty="0" smtClean="0"/>
              <a:t>                          мышление И РЕЧЬ         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7239000" cy="524131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/>
              <a:t>Стихотворные тексты на развитие операций обобщения, классификации и конкретизации.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Игры и упражнения на установление причинно-следственных связей в природных и социальных явлениях.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Занятия, игры и упражнение на развитие операций сравнения и установления причинности.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Загадки. Задачи – шутки.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Игры-головоломки.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Игры с счетными палочками.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Разгадывание ребусов.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«Неправильные» сказки.</a:t>
            </a:r>
            <a:endParaRPr lang="ru-RU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         Развивающая среда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7239000" cy="524131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 группе создана развивающая среда, выделен специальный стеллаж с наличием дидактических игр по развитию логического мышления и развитию речи</a:t>
            </a:r>
            <a:endParaRPr lang="ru-RU" sz="2000" dirty="0"/>
          </a:p>
        </p:txBody>
      </p:sp>
      <p:pic>
        <p:nvPicPr>
          <p:cNvPr id="1026" name="Picture 2" descr="C:\Users\1\Desktop\IMG_20170411_0824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3168352" cy="379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Users\1\Desktop\20251007_13351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5"/>
          <a:stretch/>
        </p:blipFill>
        <p:spPr bwMode="auto">
          <a:xfrm>
            <a:off x="4211960" y="2276872"/>
            <a:ext cx="3524250" cy="37958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675</TotalTime>
  <Words>891</Words>
  <Application>Microsoft Office PowerPoint</Application>
  <PresentationFormat>Экран (4:3)</PresentationFormat>
  <Paragraphs>87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Изящная</vt:lpstr>
      <vt:lpstr>Развитие РЕЧИ И логического мышления детей старшего возраста группы Зпр  посредством дидактических игр   </vt:lpstr>
      <vt:lpstr>       цели  и  задачи</vt:lpstr>
      <vt:lpstr>            Актуальность</vt:lpstr>
      <vt:lpstr>Выделяют три вида мышления</vt:lpstr>
      <vt:lpstr>    Формы  мышления</vt:lpstr>
      <vt:lpstr>     Мыслительные операции</vt:lpstr>
      <vt:lpstr>Логическое мышление и                         дидактическая игра</vt:lpstr>
      <vt:lpstr>Средства развивающие логическое                           мышление И РЕЧЬ          </vt:lpstr>
      <vt:lpstr>          Развивающая среда </vt:lpstr>
      <vt:lpstr>Дидактическая игра                   «КУХНЯ»</vt:lpstr>
      <vt:lpstr>Лото «Мои любимые сказки»</vt:lpstr>
      <vt:lpstr>Дидактическая игра          «Четвертый лишний»</vt:lpstr>
      <vt:lpstr>        Дидактическая игра                      «Где чей дом?»</vt:lpstr>
      <vt:lpstr>Упражнение в схемах «Восстанови последовательность событий»</vt:lpstr>
      <vt:lpstr>Дидактическая игра                «веселая логика»</vt:lpstr>
      <vt:lpstr>Лото «занимательная                                математика»</vt:lpstr>
      <vt:lpstr>Игра-головоломка «танграм»</vt:lpstr>
      <vt:lpstr>  Игры с счетными палочками</vt:lpstr>
      <vt:lpstr>    Игры с счетными палочками </vt:lpstr>
      <vt:lpstr>     Конструкторы,  пазлы</vt:lpstr>
      <vt:lpstr>    Работа  с  родителями</vt:lpstr>
      <vt:lpstr>        заключение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логического мышления детей  старшего дошкольного возраста посредством дидактических игр</dc:title>
  <dc:creator>Admin</dc:creator>
  <cp:lastModifiedBy>1</cp:lastModifiedBy>
  <cp:revision>42</cp:revision>
  <dcterms:created xsi:type="dcterms:W3CDTF">2008-11-19T05:55:37Z</dcterms:created>
  <dcterms:modified xsi:type="dcterms:W3CDTF">2025-10-14T15:22:10Z</dcterms:modified>
</cp:coreProperties>
</file>