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60" r:id="rId4"/>
    <p:sldId id="258" r:id="rId5"/>
    <p:sldId id="261" r:id="rId6"/>
    <p:sldId id="270" r:id="rId7"/>
    <p:sldId id="269" r:id="rId8"/>
    <p:sldId id="262" r:id="rId9"/>
    <p:sldId id="263" r:id="rId10"/>
    <p:sldId id="271" r:id="rId11"/>
    <p:sldId id="272" r:id="rId12"/>
    <p:sldId id="264" r:id="rId13"/>
    <p:sldId id="265" r:id="rId14"/>
    <p:sldId id="273" r:id="rId15"/>
    <p:sldId id="266" r:id="rId16"/>
    <p:sldId id="26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C15479-3619-42B0-8974-B48933F1CBE9}" type="datetimeFigureOut">
              <a:rPr lang="ru-RU" smtClean="0"/>
              <a:t>29.10.2025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38D7E2-B7E6-467A-A75C-6BBADAD6BC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698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38D7E2-B7E6-467A-A75C-6BBADAD6BCC8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3365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80728"/>
            <a:ext cx="7772400" cy="2880319"/>
          </a:xfrm>
        </p:spPr>
        <p:txBody>
          <a:bodyPr>
            <a:noAutofit/>
          </a:bodyPr>
          <a:lstStyle/>
          <a:p>
            <a:pPr algn="r"/>
            <a:r>
              <a:rPr lang="ru-RU" sz="3600" dirty="0" smtClean="0"/>
              <a:t>Тема</a:t>
            </a:r>
            <a:r>
              <a:rPr lang="en-US" sz="3600" dirty="0" smtClean="0"/>
              <a:t>”</a:t>
            </a:r>
            <a:r>
              <a:rPr lang="ru-RU" sz="3600" dirty="0" smtClean="0"/>
              <a:t>Формирование компьютерной грамотности в процессе интеллектуального-творческого развития детей дошкольного возраста посредством комплекса интерактивных занятий и игр</a:t>
            </a:r>
            <a:r>
              <a:rPr lang="en-US" sz="3600" dirty="0" smtClean="0"/>
              <a:t>“</a:t>
            </a:r>
            <a:r>
              <a:rPr lang="ru-RU" sz="3600" dirty="0" smtClean="0"/>
              <a:t>.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07904" y="4293096"/>
            <a:ext cx="5112568" cy="1872208"/>
          </a:xfrm>
        </p:spPr>
        <p:txBody>
          <a:bodyPr>
            <a:normAutofit/>
          </a:bodyPr>
          <a:lstStyle/>
          <a:p>
            <a:pPr algn="r"/>
            <a:r>
              <a:rPr lang="ru-RU" sz="2000" b="1" dirty="0" smtClean="0"/>
              <a:t>Выполнила воспитатель средней группы</a:t>
            </a:r>
          </a:p>
          <a:p>
            <a:pPr algn="r"/>
            <a:r>
              <a:rPr lang="ru-RU" sz="2000" b="1" dirty="0" smtClean="0"/>
              <a:t>Коваленко </a:t>
            </a:r>
            <a:r>
              <a:rPr lang="ru-RU" sz="2000" b="1" dirty="0" err="1" smtClean="0"/>
              <a:t>татьяна</a:t>
            </a:r>
            <a:r>
              <a:rPr lang="ru-RU" sz="2000" b="1" dirty="0" smtClean="0"/>
              <a:t> Александровна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985785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4287376"/>
          </a:xfrm>
        </p:spPr>
        <p:txBody>
          <a:bodyPr/>
          <a:lstStyle/>
          <a:p>
            <a:r>
              <a:rPr lang="ru-RU" sz="3200" dirty="0"/>
              <a:t>Цель: закрепление полученных знаний </a:t>
            </a:r>
            <a:r>
              <a:rPr lang="ru-RU" sz="3200" dirty="0" smtClean="0"/>
              <a:t>детей В ОБЛАСТИ СЧЕТА ДО 5.</a:t>
            </a:r>
            <a:br>
              <a:rPr lang="ru-RU" sz="3200" dirty="0" smtClean="0"/>
            </a:br>
            <a:r>
              <a:rPr lang="ru-RU" sz="3200" dirty="0"/>
              <a:t>ЗАДАЧИ</a:t>
            </a:r>
            <a:br>
              <a:rPr lang="ru-RU" sz="3200" dirty="0"/>
            </a:br>
            <a:r>
              <a:rPr lang="ru-RU" sz="3200" dirty="0" smtClean="0"/>
              <a:t>- закрепить </a:t>
            </a:r>
            <a:r>
              <a:rPr lang="ru-RU" sz="3200" dirty="0"/>
              <a:t>знания о цифре, о цифровом ряде от 1 до 5</a:t>
            </a:r>
            <a:r>
              <a:rPr lang="ru-RU" sz="3200" dirty="0" smtClean="0"/>
              <a:t>;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/>
              <a:t>- упражнять детей в счёте, закрепить количественный и порядковый счёт.</a:t>
            </a:r>
          </a:p>
        </p:txBody>
      </p:sp>
    </p:spTree>
    <p:extLst>
      <p:ext uri="{BB962C8B-B14F-4D97-AF65-F5344CB8AC3E}">
        <p14:creationId xmlns:p14="http://schemas.microsoft.com/office/powerpoint/2010/main" val="39891284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1312" y="332656"/>
            <a:ext cx="3381375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668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467809"/>
            <a:ext cx="3505198" cy="233971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1041" y="2477649"/>
            <a:ext cx="2506776" cy="2466965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2195" y="2519600"/>
            <a:ext cx="2984021" cy="242501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0"/>
            <a:ext cx="2627784" cy="246780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1391" y="1"/>
            <a:ext cx="3258842" cy="245371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505199" cy="246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267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9140000">
            <a:off x="915685" y="1661494"/>
            <a:ext cx="5729206" cy="1530280"/>
          </a:xfrm>
        </p:spPr>
        <p:txBody>
          <a:bodyPr/>
          <a:lstStyle/>
          <a:p>
            <a:r>
              <a:rPr lang="ru-RU" dirty="0" smtClean="0"/>
              <a:t>Интерактивное занятие Звуки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9966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029408" y="-2029408"/>
            <a:ext cx="5085184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2951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Объект 11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9" y="2275704"/>
            <a:ext cx="2830307" cy="2131055"/>
          </a:xfrm>
        </p:spPr>
      </p:pic>
      <p:pic>
        <p:nvPicPr>
          <p:cNvPr id="116" name="Рисунок 1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8016" y="12754"/>
            <a:ext cx="3298160" cy="2262950"/>
          </a:xfrm>
          <a:prstGeom prst="rect">
            <a:avLst/>
          </a:prstGeom>
        </p:spPr>
      </p:pic>
      <p:pic>
        <p:nvPicPr>
          <p:cNvPr id="117" name="Рисунок 1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54"/>
            <a:ext cx="2824953" cy="2262950"/>
          </a:xfrm>
          <a:prstGeom prst="rect">
            <a:avLst/>
          </a:prstGeom>
        </p:spPr>
      </p:pic>
      <p:pic>
        <p:nvPicPr>
          <p:cNvPr id="118" name="Рисунок 1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4589574"/>
            <a:ext cx="2431608" cy="1830858"/>
          </a:xfrm>
          <a:prstGeom prst="rect">
            <a:avLst/>
          </a:prstGeom>
        </p:spPr>
      </p:pic>
      <p:pic>
        <p:nvPicPr>
          <p:cNvPr id="119" name="Рисунок 1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5" y="2275703"/>
            <a:ext cx="2960115" cy="2228793"/>
          </a:xfrm>
          <a:prstGeom prst="rect">
            <a:avLst/>
          </a:prstGeom>
        </p:spPr>
      </p:pic>
      <p:pic>
        <p:nvPicPr>
          <p:cNvPr id="121" name="Рисунок 1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8016" y="2301762"/>
            <a:ext cx="3293403" cy="2214820"/>
          </a:xfrm>
          <a:prstGeom prst="rect">
            <a:avLst/>
          </a:prstGeom>
        </p:spPr>
      </p:pic>
      <p:pic>
        <p:nvPicPr>
          <p:cNvPr id="123" name="Рисунок 1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419" y="12754"/>
            <a:ext cx="2985508" cy="226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50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139951" y="3244334"/>
            <a:ext cx="482393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dirty="0"/>
              <a:t>Спасибо за внимание!!!</a:t>
            </a:r>
          </a:p>
        </p:txBody>
      </p:sp>
    </p:spTree>
    <p:extLst>
      <p:ext uri="{BB962C8B-B14F-4D97-AF65-F5344CB8AC3E}">
        <p14:creationId xmlns:p14="http://schemas.microsoft.com/office/powerpoint/2010/main" val="1700098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960" y="476672"/>
            <a:ext cx="7520940" cy="4203805"/>
          </a:xfrm>
        </p:spPr>
        <p:txBody>
          <a:bodyPr>
            <a:noAutofit/>
          </a:bodyPr>
          <a:lstStyle/>
          <a:p>
            <a:r>
              <a:rPr lang="ru-RU" sz="2800" dirty="0"/>
              <a:t>Цель работы: </a:t>
            </a:r>
            <a:endParaRPr lang="ru-RU" sz="2800" dirty="0" smtClean="0"/>
          </a:p>
          <a:p>
            <a:r>
              <a:rPr lang="ru-RU" sz="2800" dirty="0" smtClean="0"/>
              <a:t>С посредством ИКТ </a:t>
            </a:r>
            <a:r>
              <a:rPr lang="ru-RU" sz="2800" dirty="0"/>
              <a:t> </a:t>
            </a:r>
            <a:r>
              <a:rPr lang="ru-RU" sz="2800" dirty="0" smtClean="0"/>
              <a:t>и интерактивных игр, занятий  </a:t>
            </a:r>
            <a:r>
              <a:rPr lang="ru-RU" sz="2800" dirty="0"/>
              <a:t>развивать познавательную </a:t>
            </a:r>
            <a:r>
              <a:rPr lang="ru-RU" sz="2800" dirty="0" smtClean="0"/>
              <a:t>и  творческую </a:t>
            </a:r>
            <a:r>
              <a:rPr lang="ru-RU" sz="2800" dirty="0"/>
              <a:t>активность детей</a:t>
            </a:r>
            <a:r>
              <a:rPr lang="ru-RU" sz="2800" dirty="0" smtClean="0"/>
              <a:t>.</a:t>
            </a:r>
          </a:p>
          <a:p>
            <a:r>
              <a:rPr lang="ru-RU" sz="2800" dirty="0" smtClean="0"/>
              <a:t>Задачи</a:t>
            </a:r>
            <a:endParaRPr lang="ru-RU" sz="2800" dirty="0"/>
          </a:p>
          <a:p>
            <a:r>
              <a:rPr lang="ru-RU" sz="2800" dirty="0"/>
              <a:t>Развитие логики, воображения, образного мышления;</a:t>
            </a:r>
          </a:p>
          <a:p>
            <a:r>
              <a:rPr lang="ru-RU" sz="2800" dirty="0" smtClean="0"/>
              <a:t>Знакомство </a:t>
            </a:r>
            <a:r>
              <a:rPr lang="ru-RU" sz="2800" dirty="0"/>
              <a:t>детей с возможностями компьютерных технологий;</a:t>
            </a:r>
          </a:p>
        </p:txBody>
      </p:sp>
    </p:spTree>
    <p:extLst>
      <p:ext uri="{BB962C8B-B14F-4D97-AF65-F5344CB8AC3E}">
        <p14:creationId xmlns:p14="http://schemas.microsoft.com/office/powerpoint/2010/main" val="2700617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19140000">
            <a:off x="942507" y="1683519"/>
            <a:ext cx="5648623" cy="1586575"/>
          </a:xfrm>
        </p:spPr>
        <p:txBody>
          <a:bodyPr/>
          <a:lstStyle/>
          <a:p>
            <a:r>
              <a:rPr lang="ru-RU" sz="4800" dirty="0" smtClean="0"/>
              <a:t>Актуальность икт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672983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4575408"/>
          </a:xfrm>
        </p:spPr>
        <p:txBody>
          <a:bodyPr/>
          <a:lstStyle/>
          <a:p>
            <a:r>
              <a:rPr lang="ru-RU" sz="1800" dirty="0"/>
              <a:t>Современные исследования в области дошкольной педагогики К.Н. </a:t>
            </a:r>
            <a:r>
              <a:rPr lang="ru-RU" sz="1800" dirty="0" err="1"/>
              <a:t>Моторина</a:t>
            </a:r>
            <a:r>
              <a:rPr lang="ru-RU" sz="1800" dirty="0"/>
              <a:t>, С.П. </a:t>
            </a:r>
            <a:r>
              <a:rPr lang="ru-RU" sz="1800" dirty="0" err="1"/>
              <a:t>Первина</a:t>
            </a:r>
            <a:r>
              <a:rPr lang="ru-RU" sz="1800" dirty="0"/>
              <a:t>, М.А. Холодной, С.А. Шапкина, Ю.М.  </a:t>
            </a:r>
            <a:r>
              <a:rPr lang="ru-RU" sz="1800" dirty="0" err="1"/>
              <a:t>Горвиц</a:t>
            </a:r>
            <a:r>
              <a:rPr lang="ru-RU" sz="1800" dirty="0"/>
              <a:t> и др. свидетельствуют о возможности овладения компьютером детьми в возрасте 5-7 лет.  Как известно, этот период совпадает с моментом интенсивного развития мышления ребёнка, подготавливающего переход от наглядно-образного к абстрактно-логическому мышлению. На этом этапе компьютер выступает особым интеллектуальным средством для решения задач разнообразных видов деятельности. Мышление, в соответствии с выдвинутой А.В. Запорожцем концепцией амплификации (обогащения), является интеллектуальной базой развития деятельности, а сам процесс овладения обобщенными способами решения задач деятельности ведет к её осуществлению на всё более высоком уровне. И чем выше интеллектуальный уровень осуществления деятельности, тем полнее в ней происходит обогащение всех сторон личности. </a:t>
            </a:r>
          </a:p>
        </p:txBody>
      </p:sp>
    </p:spTree>
    <p:extLst>
      <p:ext uri="{BB962C8B-B14F-4D97-AF65-F5344CB8AC3E}">
        <p14:creationId xmlns:p14="http://schemas.microsoft.com/office/powerpoint/2010/main" val="3882684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9140000">
            <a:off x="352300" y="1193165"/>
            <a:ext cx="5212080" cy="859935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Первые уникальные решение  чистописание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2636912"/>
            <a:ext cx="4608512" cy="410445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 rot="19140000">
            <a:off x="1021871" y="1720475"/>
            <a:ext cx="5794760" cy="1222237"/>
          </a:xfrm>
        </p:spPr>
        <p:txBody>
          <a:bodyPr>
            <a:normAutofit fontScale="92500" lnSpcReduction="20000"/>
          </a:bodyPr>
          <a:lstStyle/>
          <a:p>
            <a:r>
              <a:rPr lang="ru-RU" sz="3200" dirty="0" smtClean="0">
                <a:solidFill>
                  <a:schemeClr val="tx1"/>
                </a:solidFill>
              </a:rPr>
              <a:t>Ламинированные листы   для решение чистописания в ДОУ первые шаги.</a:t>
            </a:r>
            <a:endParaRPr lang="ru-RU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540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4287376"/>
          </a:xfrm>
        </p:spPr>
        <p:txBody>
          <a:bodyPr/>
          <a:lstStyle/>
          <a:p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>Цель </a:t>
            </a:r>
            <a:br>
              <a:rPr lang="ru-RU" sz="2000" dirty="0" smtClean="0"/>
            </a:br>
            <a:r>
              <a:rPr lang="ru-RU" sz="2000" dirty="0" smtClean="0"/>
              <a:t>формирование </a:t>
            </a:r>
            <a:r>
              <a:rPr lang="ru-RU" sz="2000" dirty="0"/>
              <a:t>компонентов интеллектуальной и сенсорной моторики</a:t>
            </a:r>
            <a:r>
              <a:rPr lang="ru-RU" sz="2000" dirty="0" smtClean="0"/>
              <a:t>.</a:t>
            </a:r>
            <a:br>
              <a:rPr lang="ru-RU" sz="2000" dirty="0" smtClean="0"/>
            </a:br>
            <a:r>
              <a:rPr lang="ru-RU" sz="2000" dirty="0" smtClean="0"/>
              <a:t>ЗАДАЧИ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1.Тренировать </a:t>
            </a:r>
            <a:r>
              <a:rPr lang="ru-RU" sz="2000" dirty="0" err="1" smtClean="0"/>
              <a:t>тонкоко</a:t>
            </a:r>
            <a:r>
              <a:rPr lang="ru-RU" sz="2000" dirty="0" smtClean="0"/>
              <a:t> </a:t>
            </a:r>
            <a:r>
              <a:rPr lang="ru-RU" sz="2000" dirty="0" err="1" smtClean="0"/>
              <a:t>ординированные</a:t>
            </a:r>
            <a:r>
              <a:rPr lang="ru-RU" sz="2000" dirty="0" smtClean="0"/>
              <a:t> </a:t>
            </a:r>
            <a:r>
              <a:rPr lang="ru-RU" sz="2000" dirty="0"/>
              <a:t>движения руки, мелкую мускулатуру пальцев</a:t>
            </a:r>
            <a:r>
              <a:rPr lang="ru-RU" sz="2000" dirty="0" smtClean="0"/>
              <a:t>.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2</a:t>
            </a:r>
            <a:r>
              <a:rPr lang="ru-RU" sz="2000" dirty="0" smtClean="0"/>
              <a:t>.Совершенствовать </a:t>
            </a:r>
            <a:r>
              <a:rPr lang="ru-RU" sz="2000" dirty="0"/>
              <a:t>графические умения и навыки в заданиях разных видов</a:t>
            </a:r>
            <a:r>
              <a:rPr lang="ru-RU" sz="2000" dirty="0" smtClean="0"/>
              <a:t>.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>4.Способствовать </a:t>
            </a:r>
            <a:r>
              <a:rPr lang="ru-RU" sz="2000" dirty="0"/>
              <a:t>развитию психических процессов- внимания, памяти, мышления, воображения</a:t>
            </a:r>
            <a:r>
              <a:rPr lang="ru-RU" sz="2000" dirty="0" smtClean="0"/>
              <a:t>.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>5.Формировать </a:t>
            </a:r>
            <a:r>
              <a:rPr lang="ru-RU" sz="2000" dirty="0"/>
              <a:t>навык самоконтроля и самооценки выполненной работы</a:t>
            </a:r>
            <a:r>
              <a:rPr lang="ru-RU" sz="2000" dirty="0" smtClean="0"/>
              <a:t>.</a:t>
            </a:r>
            <a:r>
              <a:rPr lang="ru-RU" dirty="0"/>
              <a:t/>
            </a:r>
            <a:br>
              <a:rPr lang="ru-RU" dirty="0"/>
            </a:br>
            <a:r>
              <a:rPr lang="ru-RU" sz="2000" dirty="0"/>
              <a:t>6</a:t>
            </a:r>
            <a:r>
              <a:rPr lang="ru-RU" sz="2000" dirty="0" smtClean="0"/>
              <a:t>.Воспитывать </a:t>
            </a:r>
            <a:r>
              <a:rPr lang="ru-RU" sz="2000" dirty="0"/>
              <a:t>трудолюбие, старательность и добросовестное отношение к работе.</a:t>
            </a:r>
          </a:p>
        </p:txBody>
      </p:sp>
    </p:spTree>
    <p:extLst>
      <p:ext uri="{BB962C8B-B14F-4D97-AF65-F5344CB8AC3E}">
        <p14:creationId xmlns:p14="http://schemas.microsoft.com/office/powerpoint/2010/main" val="27481907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32"/>
            <a:ext cx="3563888" cy="50451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0"/>
            <a:ext cx="3096344" cy="5161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0611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96271"/>
            <a:ext cx="3031653" cy="1962129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653" y="2196271"/>
            <a:ext cx="3177861" cy="1962129"/>
          </a:xfr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8778" y="-41652"/>
            <a:ext cx="3350737" cy="223792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72" y="23808"/>
            <a:ext cx="2868650" cy="215992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9514" y="-41652"/>
            <a:ext cx="2934485" cy="222538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479" y="2183733"/>
            <a:ext cx="2921521" cy="196534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3638" y="4353946"/>
            <a:ext cx="3031653" cy="2282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054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9140000">
            <a:off x="784316" y="1382958"/>
            <a:ext cx="5650992" cy="1814351"/>
          </a:xfrm>
        </p:spPr>
        <p:txBody>
          <a:bodyPr/>
          <a:lstStyle/>
          <a:p>
            <a:r>
              <a:rPr lang="ru-RU" dirty="0" smtClean="0"/>
              <a:t>ФЭМП В ИСПОЛЬЗОВАНИИ Современного восприятии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2405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118</TotalTime>
  <Words>234</Words>
  <Application>Microsoft Office PowerPoint</Application>
  <PresentationFormat>Экран (4:3)</PresentationFormat>
  <Paragraphs>18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Углы</vt:lpstr>
      <vt:lpstr>Тема”Формирование компьютерной грамотности в процессе интеллектуального-творческого развития детей дошкольного возраста посредством комплекса интерактивных занятий и игр“.</vt:lpstr>
      <vt:lpstr>Презентация PowerPoint</vt:lpstr>
      <vt:lpstr>Актуальность икт</vt:lpstr>
      <vt:lpstr>Современные исследования в области дошкольной педагогики К.Н. Моторина, С.П. Первина, М.А. Холодной, С.А. Шапкина, Ю.М.  Горвиц и др. свидетельствуют о возможности овладения компьютером детьми в возрасте 5-7 лет.  Как известно, этот период совпадает с моментом интенсивного развития мышления ребёнка, подготавливающего переход от наглядно-образного к абстрактно-логическому мышлению. На этом этапе компьютер выступает особым интеллектуальным средством для решения задач разнообразных видов деятельности. Мышление, в соответствии с выдвинутой А.В. Запорожцем концепцией амплификации (обогащения), является интеллектуальной базой развития деятельности, а сам процесс овладения обобщенными способами решения задач деятельности ведет к её осуществлению на всё более высоком уровне. И чем выше интеллектуальный уровень осуществления деятельности, тем полнее в ней происходит обогащение всех сторон личности. </vt:lpstr>
      <vt:lpstr>Первые уникальные решение  чистописание</vt:lpstr>
      <vt:lpstr> Цель  формирование компонентов интеллектуальной и сенсорной моторики. ЗАДАЧИ 1.Тренировать тонкоко ординированные движения руки, мелкую мускулатуру пальцев. 2.Совершенствовать графические умения и навыки в заданиях разных видов. 4.Способствовать развитию психических процессов- внимания, памяти, мышления, воображения. 5.Формировать навык самоконтроля и самооценки выполненной работы. 6.Воспитывать трудолюбие, старательность и добросовестное отношение к работе.</vt:lpstr>
      <vt:lpstr>Презентация PowerPoint</vt:lpstr>
      <vt:lpstr>Презентация PowerPoint</vt:lpstr>
      <vt:lpstr>ФЭМП В ИСПОЛЬЗОВАНИИ Современного восприятии</vt:lpstr>
      <vt:lpstr>Цель: закрепление полученных знаний детей В ОБЛАСТИ СЧЕТА ДО 5. ЗАДАЧИ - закрепить знания о цифре, о цифровом ряде от 1 до 5; - упражнять детей в счёте, закрепить количественный и порядковый счёт.</vt:lpstr>
      <vt:lpstr>Презентация PowerPoint</vt:lpstr>
      <vt:lpstr>Презентация PowerPoint</vt:lpstr>
      <vt:lpstr>Интерактивное занятие Звуки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Тема”Формирование компьютерной грамотности в процессе интеллектуального-творческого развития детей дошкольного возраста посредством комплекса интерактивных занятий и игр“.</dc:title>
  <dc:creator>Татьяна Коваленко</dc:creator>
  <cp:lastModifiedBy>ACER</cp:lastModifiedBy>
  <cp:revision>11</cp:revision>
  <dcterms:created xsi:type="dcterms:W3CDTF">2025-10-27T15:24:28Z</dcterms:created>
  <dcterms:modified xsi:type="dcterms:W3CDTF">2025-10-29T15:15:25Z</dcterms:modified>
</cp:coreProperties>
</file>