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1" r:id="rId4"/>
    <p:sldId id="272" r:id="rId5"/>
    <p:sldId id="274" r:id="rId6"/>
    <p:sldId id="273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70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11/5/2025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45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85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24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73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11/5/2025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4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11/5/2025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67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32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71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11/5/2025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36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11/5/2025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277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605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b="1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75FC68-583D-4F54-9932-5D71A0C0E3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839"/>
            <a:ext cx="12191980" cy="6858000"/>
          </a:xfrm>
          <a:prstGeom prst="rect">
            <a:avLst/>
          </a:prstGeom>
        </p:spPr>
      </p:pic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F9FFE17-DE95-4821-ACC1-B90C95449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CF76AF-FF72-4430-A772-058403290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D9F79A-61BA-4991-804F-CB801092B2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25908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Нетрадиционные техники рисования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373A092-568C-4E71-A228-D713D2583A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84516" y="4200247"/>
            <a:ext cx="5536352" cy="748371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Подготовила:</a:t>
            </a:r>
          </a:p>
          <a:p>
            <a:pPr>
              <a:spcAft>
                <a:spcPts val="600"/>
              </a:spcAft>
            </a:pPr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 воспитатель Иванова Е.С.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1C8180-2FDD-4202-8C45-4057CB1AB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6E86CC6-13EA-4A88-86AD-CF27BF52C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F80B441-4F7D-4B40-8A13-FED03A1F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0C7FD1A-44B1-4E4C-B0C9-A8103DCCD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58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3E0872-B12A-7128-FC9E-8A60FA071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91069"/>
            <a:ext cx="10058400" cy="887104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с помощью ватной палочки</a:t>
            </a:r>
          </a:p>
        </p:txBody>
      </p:sp>
      <p:pic>
        <p:nvPicPr>
          <p:cNvPr id="5" name="Объект 4" descr="Изображение выглядит как одежда, школа, стул, маль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CCA44-1A55-64B1-D9C4-281F008977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" r="10469"/>
          <a:stretch/>
        </p:blipFill>
        <p:spPr>
          <a:xfrm>
            <a:off x="5977719" y="2092502"/>
            <a:ext cx="5747981" cy="4199116"/>
          </a:xfrm>
        </p:spPr>
      </p:pic>
      <p:pic>
        <p:nvPicPr>
          <p:cNvPr id="7" name="Рисунок 6" descr="Изображение выглядит как одежда, Детское искусство, Человеческое лицо, школ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DB5925-64A2-CA7F-6521-0DA892E3A2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4" t="7218" r="25558"/>
          <a:stretch/>
        </p:blipFill>
        <p:spPr>
          <a:xfrm>
            <a:off x="466300" y="2092502"/>
            <a:ext cx="5374942" cy="41991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86C178-8C2D-5605-F2BB-459F56940523}"/>
              </a:ext>
            </a:extLst>
          </p:cNvPr>
          <p:cNvSpPr txBox="1"/>
          <p:nvPr/>
        </p:nvSpPr>
        <p:spPr>
          <a:xfrm>
            <a:off x="466300" y="769063"/>
            <a:ext cx="11259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метод очень прост. Нужно всего лишь макнуть ватную палочку в гуашь и сделать оттиск на бумаге. Можно придумать любой узор и создать необычайно красивую картину. Рисование ватными палочками способствует развитию у детей мелкой моторики, пинцета, концентрации и сосредоточенности во время рисования</a:t>
            </a:r>
          </a:p>
        </p:txBody>
      </p:sp>
    </p:spTree>
    <p:extLst>
      <p:ext uri="{BB962C8B-B14F-4D97-AF65-F5344CB8AC3E}">
        <p14:creationId xmlns:p14="http://schemas.microsoft.com/office/powerpoint/2010/main" val="365617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B92034-984B-6647-6937-9BBE4880C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970" y="313898"/>
            <a:ext cx="10058400" cy="996287"/>
          </a:xfrm>
        </p:spPr>
        <p:txBody>
          <a:bodyPr>
            <a:normAutofit/>
          </a:bodyPr>
          <a:lstStyle/>
          <a:p>
            <a:pPr algn="ctr"/>
            <a:r>
              <a:rPr lang="ru-RU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Каплеграфия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91A6D3-ADD9-31BC-3201-0D4E60346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206" y="975815"/>
            <a:ext cx="10972800" cy="668740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Краска (или цветная вода) капается на поверхность для создания изображения. Эту технику используют для развития мелкой моторики, концентрации внимания и зрительного восприятия у детей, а также для арт-терапии.</a:t>
            </a:r>
            <a:endParaRPr lang="ru-RU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500B9E-84DB-1BD8-6FF8-8E0797AC2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r="35523"/>
          <a:stretch/>
        </p:blipFill>
        <p:spPr>
          <a:xfrm rot="5400000">
            <a:off x="7080258" y="1831863"/>
            <a:ext cx="4002797" cy="457840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EF402B-FCE3-CD5D-3809-63672080D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9" r="30149"/>
          <a:stretch/>
        </p:blipFill>
        <p:spPr>
          <a:xfrm>
            <a:off x="821139" y="1972102"/>
            <a:ext cx="5789862" cy="442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5411-88F7-DCDF-A2A9-CFD31D510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-1"/>
            <a:ext cx="10058400" cy="1419367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пупырчатой пленкой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917AA7-A223-09CA-6970-6192F32D9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432" y="818866"/>
            <a:ext cx="11354937" cy="1828800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Всем известна воздушно-пузырчатая пленка, называемая в народе «</a:t>
            </a:r>
            <a:r>
              <a:rPr lang="ru-RU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пупырка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На свете  нет людей, которые не любят лопать в ней пузырьки. Оказывается, </a:t>
            </a:r>
            <a:r>
              <a:rPr lang="ru-RU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пупырку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можно не только лопать, но ещё можно и  рисовать! Рисование воздушно-пузырчатой пленкой - одна из увлекательных техник рисования, которая не оставит ребёнка равнодушным.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FA1635-1911-7174-04C3-0AE3F4301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3" r="36944"/>
          <a:stretch/>
        </p:blipFill>
        <p:spPr>
          <a:xfrm>
            <a:off x="1066799" y="2088107"/>
            <a:ext cx="5634251" cy="42918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AD4F61-FACE-D088-684B-B3F8535B8D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1" b="27562"/>
          <a:stretch/>
        </p:blipFill>
        <p:spPr>
          <a:xfrm>
            <a:off x="7738280" y="1733266"/>
            <a:ext cx="3521122" cy="440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98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93A46-14D5-FBD5-0B6C-BF5422520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618" y="0"/>
            <a:ext cx="10058400" cy="1351128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ладошкой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7915D3-FD1C-18A3-00BB-712B7ED75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910" y="1011298"/>
            <a:ext cx="6291618" cy="2728189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ладошками для детей — не просто увлекательное времяпровождение, но и полезное для мелкой моторики и для психоэмоционального состояния упражнение. Дошкольникам удобнее заниматься изобразительным творчеством не кистями и карандашами, а собственными руками и пальчиками.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583F71-2DB4-622C-70A6-11E798F13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7" b="34448"/>
          <a:stretch/>
        </p:blipFill>
        <p:spPr>
          <a:xfrm>
            <a:off x="7128681" y="1011299"/>
            <a:ext cx="4517409" cy="537585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B063C91-D783-0EAB-4F17-FCB1D14444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0741" y="3029803"/>
            <a:ext cx="3940918" cy="321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22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A9872-E974-4472-11B9-8E55982EF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618" y="0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пальчиками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1BAA5F-F735-C0D7-0F68-2C629D4B0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264" y="1024947"/>
            <a:ext cx="3721291" cy="4952772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пальцами развивает сенсомоторное развитие ребенка. Это своего рода пальчиковая гимнастика, влияющая на тактильное восприятие и мелкую моторику, которая отвечает за психическое и интеллектуальное развитие, речевые навыки, мыслительную способность.</a:t>
            </a:r>
          </a:p>
        </p:txBody>
      </p:sp>
      <p:pic>
        <p:nvPicPr>
          <p:cNvPr id="5" name="Рисунок 4" descr="Изображение выглядит как одежда, стена, человек, Человеческое ли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FFE69B-F10C-4385-8BA8-4F262D864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0" r="18010"/>
          <a:stretch/>
        </p:blipFill>
        <p:spPr>
          <a:xfrm rot="5400000">
            <a:off x="3699275" y="1874161"/>
            <a:ext cx="5215764" cy="3517339"/>
          </a:xfrm>
          <a:prstGeom prst="rect">
            <a:avLst/>
          </a:prstGeom>
        </p:spPr>
      </p:pic>
      <p:pic>
        <p:nvPicPr>
          <p:cNvPr id="7" name="Рисунок 6" descr="Изображение выглядит как одежда, Человеческое лицо, человек, дев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555388-B74A-7FB5-6793-77CB780C9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4" r="14945"/>
          <a:stretch/>
        </p:blipFill>
        <p:spPr>
          <a:xfrm rot="5400000">
            <a:off x="7293184" y="1874161"/>
            <a:ext cx="5215764" cy="351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12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81A3EF-2D83-D211-2FE0-F36ED8DE4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0"/>
            <a:ext cx="10058400" cy="1371600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FF0000"/>
                </a:solidFill>
              </a:rPr>
              <a:t>Рисование с помощью трафарета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329FC9-4ADC-AFD6-DC55-3F4BFCF9E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19" y="1038594"/>
            <a:ext cx="11273051" cy="1371600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по трафарету предоставляет детям разнообразные возможности для обучения, включая развитие мелкой моторики, зрительно-моторной координации и понимания форм и узоров. Можно использовать как готовые трафареты, так и изготовить их самому, используя картон.</a:t>
            </a:r>
          </a:p>
        </p:txBody>
      </p:sp>
      <p:pic>
        <p:nvPicPr>
          <p:cNvPr id="5" name="Рисунок 4" descr="Изображение выглядит как одежда, человек, Человеческое лицо, дев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1633512-A370-6CE9-3278-9A01A89C0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4" r="14078"/>
          <a:stretch/>
        </p:blipFill>
        <p:spPr>
          <a:xfrm rot="5400000">
            <a:off x="259338" y="2693015"/>
            <a:ext cx="4098688" cy="3090846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ческое лицо, одежда, человек, ш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82B7B8-5C31-8082-797F-5633D2628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r="21278"/>
          <a:stretch/>
        </p:blipFill>
        <p:spPr>
          <a:xfrm rot="5400000">
            <a:off x="4046655" y="2693014"/>
            <a:ext cx="4098689" cy="3090846"/>
          </a:xfrm>
          <a:prstGeom prst="rect">
            <a:avLst/>
          </a:prstGeom>
        </p:spPr>
      </p:pic>
      <p:pic>
        <p:nvPicPr>
          <p:cNvPr id="9" name="Рисунок 8" descr="Изображение выглядит как одежда, Человеческое лицо, шар, человек">
            <a:extLst>
              <a:ext uri="{FF2B5EF4-FFF2-40B4-BE49-F238E27FC236}">
                <a16:creationId xmlns:a16="http://schemas.microsoft.com/office/drawing/2014/main" id="{1B600759-777F-28C8-934C-CEB9FA903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30"/>
          <a:stretch/>
        </p:blipFill>
        <p:spPr>
          <a:xfrm rot="5400000">
            <a:off x="7716328" y="2693014"/>
            <a:ext cx="4098691" cy="309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00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75FC68-583D-4F54-9932-5D71A0C0E3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839"/>
            <a:ext cx="12191980" cy="6858000"/>
          </a:xfrm>
          <a:prstGeom prst="rect">
            <a:avLst/>
          </a:prstGeom>
        </p:spPr>
      </p:pic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F9FFE17-DE95-4821-ACC1-B90C95449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CF76AF-FF72-4430-A772-058403290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D9F79A-61BA-4991-804F-CB801092B2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2590800"/>
          </a:xfrm>
        </p:spPr>
        <p:txBody>
          <a:bodyPr>
            <a:normAutofit fontScale="90000"/>
          </a:bodyPr>
          <a:lstStyle/>
          <a:p>
            <a:r>
              <a:rPr lang="ru-RU" sz="5400" dirty="0">
                <a:solidFill>
                  <a:schemeClr val="accent1">
                    <a:lumMod val="50000"/>
                  </a:schemeClr>
                </a:solidFill>
              </a:rPr>
              <a:t>Желаем вам полёта фантазии, творческих поисков и радости открытий!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373A092-568C-4E71-A228-D713D2583A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1130" y="4682062"/>
            <a:ext cx="8652788" cy="45720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1C8180-2FDD-4202-8C45-4057CB1AB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6E86CC6-13EA-4A88-86AD-CF27BF52C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F80B441-4F7D-4B40-8A13-FED03A1F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0C7FD1A-44B1-4E4C-B0C9-A8103DCCD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471AFF2E-5879-2DF4-3112-F7BF2D2B7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80" cy="685716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773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1608AA13-5DEF-478F-A286-EA33B7E0AD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6306CF9-ED43-47CC-BF50-38B5D2D62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6165" y="282258"/>
            <a:ext cx="5617029" cy="6323816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E9EA67-E35A-4653-B61F-6623AD785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723" y="2044362"/>
            <a:ext cx="4602152" cy="1718225"/>
          </a:xfr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2400" i="1" cap="all" spc="-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400" i="1" cap="all" spc="-1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</a:t>
            </a:r>
            <a:r>
              <a:rPr lang="en-US" sz="2400" i="1" cap="all" spc="-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cap="all" spc="-1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</a:t>
            </a:r>
            <a:r>
              <a:rPr lang="en-US" sz="2400" i="1" cap="all" spc="-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cap="all" spc="-1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</a:t>
            </a:r>
            <a:r>
              <a:rPr lang="en-US" sz="2400" i="1" cap="all" spc="-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cap="all" spc="-1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рисования</a:t>
            </a:r>
            <a:r>
              <a:rPr lang="ru-RU" sz="2400" i="1" cap="all" spc="-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cap="all" spc="-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i="1" cap="all" spc="-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cap="all" spc="-1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</a:t>
            </a:r>
            <a:r>
              <a:rPr lang="en-US" sz="2400" i="1" cap="all" spc="-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cap="all" spc="-1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частица</a:t>
            </a:r>
            <a:r>
              <a:rPr lang="en-US" sz="2400" i="1" cap="all" spc="-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cap="all" spc="-1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духовной</a:t>
            </a:r>
            <a:r>
              <a:rPr lang="en-US" sz="2400" i="1" cap="all" spc="-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cap="all" spc="-1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</a:t>
            </a:r>
            <a:r>
              <a:rPr lang="en-US" sz="2400" i="1" cap="all" spc="-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cap="all" spc="-1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ребёнка</a:t>
            </a:r>
            <a:r>
              <a:rPr lang="en-US" sz="2400" i="1" cap="all" spc="-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cap="all" spc="-1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</a:t>
            </a:r>
            <a:r>
              <a:rPr lang="en-US" sz="2400" i="1" cap="all" spc="-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cap="all" spc="-1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sz="2400" i="1" cap="all" spc="-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cap="all" spc="-1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просто</a:t>
            </a:r>
            <a:r>
              <a:rPr lang="en-US" sz="2400" i="1" cap="all" spc="-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cap="all" spc="-1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переносят</a:t>
            </a:r>
            <a:r>
              <a:rPr lang="en-US" sz="2400" i="1" cap="all" spc="-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cap="all" spc="-1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2400" i="1" cap="all" spc="-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cap="all" spc="-1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бумагу</a:t>
            </a:r>
            <a:r>
              <a:rPr lang="en-US" sz="2400" i="1" cap="all" spc="-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cap="all" spc="-1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что-то</a:t>
            </a:r>
            <a:r>
              <a:rPr lang="en-US" sz="2400" i="1" cap="all" spc="-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cap="all" spc="-1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lang="en-US" sz="2400" i="1" cap="all" spc="-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cap="all" spc="-1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окружающего</a:t>
            </a:r>
            <a:r>
              <a:rPr lang="en-US" sz="2400" i="1" cap="all" spc="-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cap="all" spc="-1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мира</a:t>
            </a:r>
            <a:r>
              <a:rPr lang="en-US" sz="2400" i="1" cap="all" spc="-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а </a:t>
            </a:r>
            <a:r>
              <a:rPr lang="en-US" sz="2400" i="1" cap="all" spc="-1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живут</a:t>
            </a:r>
            <a:r>
              <a:rPr lang="en-US" sz="2400" i="1" cap="all" spc="-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400" i="1" cap="all" spc="-1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этом</a:t>
            </a:r>
            <a:r>
              <a:rPr lang="en-US" sz="2400" i="1" cap="all" spc="-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cap="all" spc="-1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мире</a:t>
            </a:r>
            <a:r>
              <a:rPr lang="en-US" sz="2400" i="1" cap="all" spc="-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cap="all" spc="-1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входят</a:t>
            </a:r>
            <a:r>
              <a:rPr lang="en-US" sz="2400" i="1" cap="all" spc="-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400" i="1" cap="all" spc="-1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него</a:t>
            </a:r>
            <a:r>
              <a:rPr lang="en-US" sz="2400" i="1" cap="all" spc="-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cap="all" spc="-1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lang="en-US" sz="2400" i="1" cap="all" spc="-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cap="all" spc="-1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творцы</a:t>
            </a:r>
            <a:r>
              <a:rPr lang="en-US" sz="2400" i="1" cap="all" spc="-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cap="all" spc="-1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красоты</a:t>
            </a:r>
            <a:r>
              <a:rPr lang="en-US" sz="2400" i="1" cap="all" spc="-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cap="all" spc="-1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наслаждаются</a:t>
            </a:r>
            <a:r>
              <a:rPr lang="en-US" sz="2400" i="1" cap="all" spc="-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cap="all" spc="-1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этой</a:t>
            </a:r>
            <a:r>
              <a:rPr lang="en-US" sz="2400" i="1" cap="all" spc="-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cap="all" spc="-1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красотой</a:t>
            </a:r>
            <a:r>
              <a:rPr lang="en-US" sz="2400" i="1" cap="all" spc="-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400" i="1" cap="all" spc="-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i="1" cap="all" spc="-100" dirty="0"/>
              <a:t> </a:t>
            </a:r>
            <a:br>
              <a:rPr lang="ru-RU" sz="2400" i="1" cap="all" spc="-100" dirty="0"/>
            </a:br>
            <a:r>
              <a:rPr lang="en-US" sz="2400" i="1" cap="all" spc="-100" dirty="0" err="1"/>
              <a:t>В.Сухомлинский</a:t>
            </a:r>
            <a:endParaRPr lang="en-US" sz="2400" i="1" cap="all" spc="-1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5F77A3-61FF-4234-9C34-0FF6567C2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486" y="2538919"/>
            <a:ext cx="4602152" cy="359688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pc="80" dirty="0"/>
              <a:t> </a:t>
            </a:r>
          </a:p>
        </p:txBody>
      </p:sp>
      <p:pic>
        <p:nvPicPr>
          <p:cNvPr id="9" name="Рисунок 8" descr="Изображение выглядит как стол, сидит, еда, тарелка&#10;&#10;Автоматически созданное описание">
            <a:extLst>
              <a:ext uri="{FF2B5EF4-FFF2-40B4-BE49-F238E27FC236}">
                <a16:creationId xmlns:a16="http://schemas.microsoft.com/office/drawing/2014/main" id="{9A3A8947-80E0-406B-BFE0-0D2836F426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6013957" y="4123527"/>
            <a:ext cx="2071742" cy="2482545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фотография, закрытый, цветной, молодой&#10;&#10;Автоматически созданное описание">
            <a:extLst>
              <a:ext uri="{FF2B5EF4-FFF2-40B4-BE49-F238E27FC236}">
                <a16:creationId xmlns:a16="http://schemas.microsoft.com/office/drawing/2014/main" id="{50A5515D-A66E-4A39-BF2E-1BBFA4FD54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5840" y="3155573"/>
            <a:ext cx="3786002" cy="3450498"/>
          </a:xfrm>
          <a:prstGeom prst="rect">
            <a:avLst/>
          </a:prstGeom>
        </p:spPr>
      </p:pic>
      <p:pic>
        <p:nvPicPr>
          <p:cNvPr id="5" name="Рисунок 4" descr="Изображение выглядит как чашка, стол, бумага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4744B927-36BD-498E-8F61-B5EF237C35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6013956" y="282258"/>
            <a:ext cx="3950144" cy="3749831"/>
          </a:xfrm>
          <a:custGeom>
            <a:avLst/>
            <a:gdLst/>
            <a:ahLst/>
            <a:cxnLst/>
            <a:rect l="l" t="t" r="r" b="b"/>
            <a:pathLst>
              <a:path w="3950144" h="3749831">
                <a:moveTo>
                  <a:pt x="0" y="0"/>
                </a:moveTo>
                <a:lnTo>
                  <a:pt x="3950144" y="0"/>
                </a:lnTo>
                <a:lnTo>
                  <a:pt x="3950144" y="2780881"/>
                </a:lnTo>
                <a:lnTo>
                  <a:pt x="2071742" y="2780881"/>
                </a:lnTo>
                <a:lnTo>
                  <a:pt x="2071742" y="3749831"/>
                </a:lnTo>
                <a:lnTo>
                  <a:pt x="0" y="3749831"/>
                </a:lnTo>
                <a:close/>
              </a:path>
            </a:pathLst>
          </a:custGeom>
        </p:spPr>
      </p:pic>
      <p:pic>
        <p:nvPicPr>
          <p:cNvPr id="7" name="Рисунок 6" descr="Изображение выглядит как цветной, ребенок, маленький,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44692A54-93FE-4600-831A-34D71327BE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52236" y="282261"/>
            <a:ext cx="1909612" cy="2780881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7C2329DA-3535-468A-8479-D10BD6653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107" y="390070"/>
            <a:ext cx="5343144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122305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цветной, граффити, ткань, воздушный змей&#10;&#10;Автоматически созданное описание">
            <a:extLst>
              <a:ext uri="{FF2B5EF4-FFF2-40B4-BE49-F238E27FC236}">
                <a16:creationId xmlns:a16="http://schemas.microsoft.com/office/drawing/2014/main" id="{3309F38D-CBAF-465A-A136-5B9BFA4255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191"/>
            <a:ext cx="12191980" cy="6858000"/>
          </a:xfrm>
          <a:prstGeom prst="rect">
            <a:avLst/>
          </a:prstGeom>
        </p:spPr>
      </p:pic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BF9FFE17-DE95-4821-ACC1-B90C95449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3CF76AF-FF72-4430-A772-058403290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E29CEF-5217-4A65-94FB-FDC02F04B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132" y="2091263"/>
            <a:ext cx="8649738" cy="2590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3200" cap="all" spc="-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B1C8180-2FDD-4202-8C45-4057CB1AB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6E86CC6-13EA-4A88-86AD-CF27BF52C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F80B441-4F7D-4B40-8A13-FED03A1F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0C7FD1A-44B1-4E4C-B0C9-A8103DCCD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F62DD72-9B2B-539D-1973-AD34AD8CB48B}"/>
              </a:ext>
            </a:extLst>
          </p:cNvPr>
          <p:cNvSpPr txBox="1"/>
          <p:nvPr/>
        </p:nvSpPr>
        <p:spPr>
          <a:xfrm>
            <a:off x="1447799" y="1451296"/>
            <a:ext cx="92964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Оригинальное, нетрадиционное рисование привлекает своей простотой и доступностью, раскрывает возможность использования хорошо знакомых предметов в качестве художественных материалов. </a:t>
            </a:r>
            <a:br>
              <a:rPr lang="ru-RU" sz="2000" b="1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Приобретая соответствующий опыт рисования в нетрадиционных техниках, и таким образом преодолевая страх перед неудачей, ребёнок в дальнейшем будет получать удовольствие от работы с кистью и красками, будет беспрепятственно переходить к обучению технике рисования. 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главное то, что нетрадиционное рисование играет важную роль в общем психическом развитии ребёнка.</a:t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83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1573ADA-F541-F61C-71D8-6D106AE9E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387" y="423080"/>
            <a:ext cx="11013743" cy="596407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занятий с использованием</a:t>
            </a:r>
          </a:p>
          <a:p>
            <a:pPr marL="0" indent="0" algn="ctr">
              <a:buNone/>
            </a:pPr>
            <a:r>
              <a:rPr lang="ru-RU" sz="24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нетрадиционных техник рисования: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Способствует снятию детских страхов.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Развивает уверенность в своих силах.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Развивает пространственное мышление.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Учит детей свободно выражать свой замысел.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Учит работать с разнообразными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материалами.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Развивает чувство композиции, ритма,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колорита, цветовосприятия, объёма.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Развивает мелкую моторику рук.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Развивает творческие способности,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воображение и полёт фантазии.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 время работы дети получают эстетическое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удовольствие.</a:t>
            </a:r>
          </a:p>
        </p:txBody>
      </p:sp>
      <p:pic>
        <p:nvPicPr>
          <p:cNvPr id="6" name="Рисунок 5" descr="Изображение выглядит как одежда, школа, детский сад, Обуч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F332364-37F9-F2C4-72FD-AA66D44A8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" r="22793"/>
          <a:stretch/>
        </p:blipFill>
        <p:spPr>
          <a:xfrm>
            <a:off x="6096000" y="1433013"/>
            <a:ext cx="5413613" cy="469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4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547BE6-D2DA-A9EB-CB8E-89620CDA1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78EC991-EDBB-C04D-F565-32FDDE6502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773" y="177421"/>
            <a:ext cx="11900848" cy="648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77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76458-0AF9-D6C2-DB5A-A052653A5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89960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В своей работе с детьми младшего школьного возраста я ставлю перед собой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0C9133-C78B-FCB7-1CBB-A80DD69B2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696" y="1692321"/>
            <a:ext cx="10399594" cy="4626591"/>
          </a:xfrm>
        </p:spPr>
        <p:txBody>
          <a:bodyPr>
            <a:normAutofit/>
          </a:bodyPr>
          <a:lstStyle/>
          <a:p>
            <a:pPr algn="just"/>
            <a:r>
              <a:rPr lang="ru-RU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Цель</a:t>
            </a:r>
            <a:r>
              <a:rPr lang="ru-RU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 – </a:t>
            </a:r>
            <a:r>
              <a:rPr lang="ru-RU" sz="2800" i="1" dirty="0">
                <a:solidFill>
                  <a:schemeClr val="tx1"/>
                </a:solidFill>
                <a:latin typeface="Comic Sans MS" panose="030F0702030302020204" pitchFamily="66" charset="0"/>
              </a:rPr>
              <a:t>создать педагогические условия для развития творческого воображения детей через использование нетрадиционных техник и приемов рисования.</a:t>
            </a:r>
          </a:p>
          <a:p>
            <a:pPr marL="109728" indent="0" algn="just">
              <a:buNone/>
            </a:pPr>
            <a:r>
              <a:rPr lang="ru-RU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 Задачи:</a:t>
            </a:r>
          </a:p>
          <a:p>
            <a:pPr lvl="0" algn="just"/>
            <a:r>
              <a:rPr lang="ru-RU" sz="2800" i="1" dirty="0">
                <a:solidFill>
                  <a:schemeClr val="tx1"/>
                </a:solidFill>
                <a:latin typeface="Comic Sans MS" panose="030F0702030302020204" pitchFamily="66" charset="0"/>
              </a:rPr>
              <a:t>Сформировать у детей технические навыки рисования.</a:t>
            </a:r>
          </a:p>
          <a:p>
            <a:pPr lvl="0" algn="just"/>
            <a:r>
              <a:rPr lang="ru-RU" sz="2800" i="1" dirty="0">
                <a:solidFill>
                  <a:schemeClr val="tx1"/>
                </a:solidFill>
                <a:latin typeface="Comic Sans MS" panose="030F0702030302020204" pitchFamily="66" charset="0"/>
              </a:rPr>
              <a:t>Познакомить детей с различными нетрадиционными техниками рисования.</a:t>
            </a:r>
          </a:p>
          <a:p>
            <a:pPr lvl="0" algn="just"/>
            <a:r>
              <a:rPr lang="ru-RU" sz="2800" i="1" dirty="0">
                <a:solidFill>
                  <a:schemeClr val="tx1"/>
                </a:solidFill>
                <a:latin typeface="Comic Sans MS" panose="030F0702030302020204" pitchFamily="66" charset="0"/>
              </a:rPr>
              <a:t>Научить создавать свой неповторимый образ, используя различные техники рисования.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61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D7686-A2F6-E379-AC07-CB7C5470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61" y="219075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большое количество нетрадиционных техник рисования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DC6FCC0-54A1-936F-8ED1-5623B09AF2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185" y="1269242"/>
            <a:ext cx="9444251" cy="5186149"/>
          </a:xfrm>
        </p:spPr>
      </p:pic>
    </p:spTree>
    <p:extLst>
      <p:ext uri="{BB962C8B-B14F-4D97-AF65-F5344CB8AC3E}">
        <p14:creationId xmlns:p14="http://schemas.microsoft.com/office/powerpoint/2010/main" val="176299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68380-5B4F-D1C0-41E3-FDBED1D94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513" y="642594"/>
            <a:ext cx="10292687" cy="667591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7030A0"/>
                </a:solidFill>
              </a:rPr>
              <a:t>С детьми младшего школьного возраста я использую следующие нетрадиционные техники рисования:</a:t>
            </a:r>
          </a:p>
        </p:txBody>
      </p:sp>
      <p:pic>
        <p:nvPicPr>
          <p:cNvPr id="9" name="Объект 8" descr="Изображение выглядит как в помещении, стена, мебель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0438393-A28E-0AE3-1829-972286BCED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4"/>
          <a:stretch/>
        </p:blipFill>
        <p:spPr>
          <a:xfrm>
            <a:off x="2920621" y="1528550"/>
            <a:ext cx="6155139" cy="4817660"/>
          </a:xfrm>
        </p:spPr>
      </p:pic>
    </p:spTree>
    <p:extLst>
      <p:ext uri="{BB962C8B-B14F-4D97-AF65-F5344CB8AC3E}">
        <p14:creationId xmlns:p14="http://schemas.microsoft.com/office/powerpoint/2010/main" val="273483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A12603-6F50-D55B-29E9-885F5DAEF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0375"/>
            <a:ext cx="10058400" cy="736979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поролоновым тампоном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7B745F8-7B7B-17B8-1F81-93E6FC0D00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57"/>
          <a:stretch/>
        </p:blipFill>
        <p:spPr>
          <a:xfrm rot="5400000">
            <a:off x="1740086" y="3452882"/>
            <a:ext cx="3016159" cy="2893327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77166F5-AE23-DE83-BCF4-9D9C220C8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660" y="1328258"/>
            <a:ext cx="6933063" cy="47016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D2F135-33B0-E40F-5277-F0E86B5CDE70}"/>
              </a:ext>
            </a:extLst>
          </p:cNvPr>
          <p:cNvSpPr txBox="1"/>
          <p:nvPr/>
        </p:nvSpPr>
        <p:spPr>
          <a:xfrm>
            <a:off x="603913" y="1124540"/>
            <a:ext cx="430928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Это очень интересная и необычная техника рисования. Она дает детям простор для воображения и отличную гимнастику для детских рук и пальцев. </a:t>
            </a:r>
          </a:p>
          <a:p>
            <a:r>
              <a:rPr lang="ru-RU" sz="2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Тампон можно изготовить самим, используя губку и деревянные шпажки.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14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LightSeedLeftStep">
      <a:dk1>
        <a:srgbClr val="000000"/>
      </a:dk1>
      <a:lt1>
        <a:srgbClr val="FFFFFF"/>
      </a:lt1>
      <a:dk2>
        <a:srgbClr val="413D24"/>
      </a:dk2>
      <a:lt2>
        <a:srgbClr val="F0ECED"/>
      </a:lt2>
      <a:accent1>
        <a:srgbClr val="81AA99"/>
      </a:accent1>
      <a:accent2>
        <a:srgbClr val="76AC7F"/>
      </a:accent2>
      <a:accent3>
        <a:srgbClr val="8AAA81"/>
      </a:accent3>
      <a:accent4>
        <a:srgbClr val="96A873"/>
      </a:accent4>
      <a:accent5>
        <a:srgbClr val="A5A27D"/>
      </a:accent5>
      <a:accent6>
        <a:srgbClr val="BA9D7F"/>
      </a:accent6>
      <a:hlink>
        <a:srgbClr val="B4758F"/>
      </a:hlink>
      <a:folHlink>
        <a:srgbClr val="878787"/>
      </a:folHlink>
    </a:clrScheme>
    <a:fontScheme name="Savon">
      <a:majorFont>
        <a:latin typeface="Gill Sans M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609</Words>
  <Application>Microsoft Office PowerPoint</Application>
  <PresentationFormat>Широкоэкранный</PresentationFormat>
  <Paragraphs>47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Comic Sans MS</vt:lpstr>
      <vt:lpstr>Garamond</vt:lpstr>
      <vt:lpstr>Gill Sans MT</vt:lpstr>
      <vt:lpstr>Times New Roman</vt:lpstr>
      <vt:lpstr>SavonVTI</vt:lpstr>
      <vt:lpstr>Нетрадиционные техники рисования</vt:lpstr>
      <vt:lpstr>«Детский рисунок, процесс рисования - это частица духовной жизни ребёнка. Дети не просто переносят на бумагу что-то из окружающего мира , а живут в этом мире, входят в него, как творцы красоты, наслаждаются этой красотой»   В.Сухомлинский</vt:lpstr>
      <vt:lpstr>.  </vt:lpstr>
      <vt:lpstr>Презентация PowerPoint</vt:lpstr>
      <vt:lpstr>Презентация PowerPoint</vt:lpstr>
      <vt:lpstr>В своей работе с детьми младшего школьного возраста я ставлю перед собой</vt:lpstr>
      <vt:lpstr>Существует большое количество нетрадиционных техник рисования</vt:lpstr>
      <vt:lpstr>С детьми младшего школьного возраста я использую следующие нетрадиционные техники рисования:</vt:lpstr>
      <vt:lpstr>Рисование поролоновым тампоном</vt:lpstr>
      <vt:lpstr>Рисование с помощью ватной палочки</vt:lpstr>
      <vt:lpstr>Каплеграфия</vt:lpstr>
      <vt:lpstr>Рисование пупырчатой пленкой</vt:lpstr>
      <vt:lpstr>Рисование ладошкой</vt:lpstr>
      <vt:lpstr>Рисование пальчиками</vt:lpstr>
      <vt:lpstr>Рисование с помощью трафарета</vt:lpstr>
      <vt:lpstr>Желаем вам полёта фантазии, творческих поисков и радости открытий!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Нетрадиционные техники рисования</dc:title>
  <dc:creator>Михаил Гордеев</dc:creator>
  <cp:lastModifiedBy>Екатерина Иванова</cp:lastModifiedBy>
  <cp:revision>6</cp:revision>
  <dcterms:created xsi:type="dcterms:W3CDTF">2020-04-21T14:53:51Z</dcterms:created>
  <dcterms:modified xsi:type="dcterms:W3CDTF">2025-11-05T15:09:55Z</dcterms:modified>
</cp:coreProperties>
</file>