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79" r:id="rId3"/>
    <p:sldId id="257" r:id="rId4"/>
    <p:sldId id="258" r:id="rId5"/>
    <p:sldId id="277" r:id="rId6"/>
    <p:sldId id="259" r:id="rId7"/>
    <p:sldId id="261" r:id="rId8"/>
    <p:sldId id="284" r:id="rId9"/>
    <p:sldId id="285" r:id="rId10"/>
    <p:sldId id="263" r:id="rId11"/>
    <p:sldId id="267" r:id="rId12"/>
    <p:sldId id="268" r:id="rId13"/>
    <p:sldId id="269" r:id="rId14"/>
    <p:sldId id="270" r:id="rId15"/>
    <p:sldId id="281" r:id="rId16"/>
    <p:sldId id="282" r:id="rId17"/>
    <p:sldId id="272" r:id="rId18"/>
    <p:sldId id="273" r:id="rId19"/>
    <p:sldId id="274" r:id="rId20"/>
    <p:sldId id="275" r:id="rId21"/>
    <p:sldId id="280" r:id="rId22"/>
    <p:sldId id="276" r:id="rId23"/>
    <p:sldId id="283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6" d="100"/>
          <a:sy n="46" d="100"/>
        </p:scale>
        <p:origin x="-2076" y="-5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51.png"/><Relationship Id="rId4" Type="http://schemas.openxmlformats.org/officeDocument/2006/relationships/image" Target="../media/image5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image" Target="../media/image53.png"/><Relationship Id="rId4" Type="http://schemas.openxmlformats.org/officeDocument/2006/relationships/image" Target="../media/image5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11.jpeg"/><Relationship Id="rId4" Type="http://schemas.openxmlformats.org/officeDocument/2006/relationships/image" Target="../media/image5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7" Type="http://schemas.openxmlformats.org/officeDocument/2006/relationships/image" Target="../media/image64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7" Type="http://schemas.openxmlformats.org/officeDocument/2006/relationships/image" Target="../media/image69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6.jpeg"/><Relationship Id="rId7" Type="http://schemas.openxmlformats.org/officeDocument/2006/relationships/image" Target="../media/image74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76.jpeg"/><Relationship Id="rId7" Type="http://schemas.openxmlformats.org/officeDocument/2006/relationships/image" Target="../media/image79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81.jpeg"/><Relationship Id="rId7" Type="http://schemas.openxmlformats.org/officeDocument/2006/relationships/image" Target="../media/image43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5" Type="http://schemas.openxmlformats.org/officeDocument/2006/relationships/image" Target="../media/image31.png"/><Relationship Id="rId4" Type="http://schemas.openxmlformats.org/officeDocument/2006/relationships/image" Target="../media/image82.jpeg"/><Relationship Id="rId9" Type="http://schemas.openxmlformats.org/officeDocument/2006/relationships/image" Target="../media/image8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jpeg"/><Relationship Id="rId13" Type="http://schemas.openxmlformats.org/officeDocument/2006/relationships/image" Target="../media/image31.png"/><Relationship Id="rId3" Type="http://schemas.openxmlformats.org/officeDocument/2006/relationships/image" Target="../media/image85.jpeg"/><Relationship Id="rId7" Type="http://schemas.openxmlformats.org/officeDocument/2006/relationships/image" Target="../media/image88.jpeg"/><Relationship Id="rId12" Type="http://schemas.openxmlformats.org/officeDocument/2006/relationships/image" Target="../media/image9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jpeg"/><Relationship Id="rId11" Type="http://schemas.openxmlformats.org/officeDocument/2006/relationships/image" Target="../media/image10.jpeg"/><Relationship Id="rId5" Type="http://schemas.openxmlformats.org/officeDocument/2006/relationships/image" Target="../media/image86.jpeg"/><Relationship Id="rId10" Type="http://schemas.openxmlformats.org/officeDocument/2006/relationships/image" Target="../media/image43.jpeg"/><Relationship Id="rId4" Type="http://schemas.openxmlformats.org/officeDocument/2006/relationships/image" Target="../media/image2.jpeg"/><Relationship Id="rId9" Type="http://schemas.openxmlformats.org/officeDocument/2006/relationships/image" Target="../media/image48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92.jpeg"/><Relationship Id="rId7" Type="http://schemas.openxmlformats.org/officeDocument/2006/relationships/image" Target="../media/image95.png"/><Relationship Id="rId12" Type="http://schemas.openxmlformats.org/officeDocument/2006/relationships/image" Target="../media/image98.jpe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png"/><Relationship Id="rId11" Type="http://schemas.openxmlformats.org/officeDocument/2006/relationships/image" Target="../media/image17.jpeg"/><Relationship Id="rId5" Type="http://schemas.openxmlformats.org/officeDocument/2006/relationships/image" Target="../media/image93.jpeg"/><Relationship Id="rId10" Type="http://schemas.openxmlformats.org/officeDocument/2006/relationships/image" Target="../media/image97.png"/><Relationship Id="rId4" Type="http://schemas.openxmlformats.org/officeDocument/2006/relationships/image" Target="../media/image32.png"/><Relationship Id="rId9" Type="http://schemas.openxmlformats.org/officeDocument/2006/relationships/image" Target="../media/image9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2.jpeg"/><Relationship Id="rId4" Type="http://schemas.openxmlformats.org/officeDocument/2006/relationships/image" Target="../media/image10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90.jpeg"/><Relationship Id="rId7" Type="http://schemas.openxmlformats.org/officeDocument/2006/relationships/image" Target="../media/image103.pn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2.png"/><Relationship Id="rId11" Type="http://schemas.openxmlformats.org/officeDocument/2006/relationships/image" Target="../media/image1.png"/><Relationship Id="rId5" Type="http://schemas.openxmlformats.org/officeDocument/2006/relationships/image" Target="../media/image101.png"/><Relationship Id="rId10" Type="http://schemas.openxmlformats.org/officeDocument/2006/relationships/image" Target="../media/image104.png"/><Relationship Id="rId4" Type="http://schemas.openxmlformats.org/officeDocument/2006/relationships/image" Target="../media/image100.jpeg"/><Relationship Id="rId9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2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jpeg"/><Relationship Id="rId9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28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8.jpeg"/><Relationship Id="rId7" Type="http://schemas.openxmlformats.org/officeDocument/2006/relationships/image" Target="../media/image41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44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2.jpeg"/><Relationship Id="rId4" Type="http://schemas.openxmlformats.org/officeDocument/2006/relationships/image" Target="../media/image4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1268760"/>
            <a:ext cx="74888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+mj-lt"/>
              </a:rPr>
              <a:t>АВТОМАТИЗАЦИЯ ЗВУКА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</a:rPr>
              <a:t>[</a:t>
            </a:r>
            <a:r>
              <a:rPr lang="ru-RU" sz="4000" b="1" dirty="0" smtClean="0">
                <a:solidFill>
                  <a:srgbClr val="002060"/>
                </a:solidFill>
                <a:latin typeface="+mj-lt"/>
              </a:rPr>
              <a:t>Л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</a:rPr>
              <a:t>]</a:t>
            </a:r>
            <a:r>
              <a:rPr lang="ru-RU" sz="4000" b="1" dirty="0" smtClean="0">
                <a:solidFill>
                  <a:srgbClr val="002060"/>
                </a:solidFill>
                <a:latin typeface="+mj-lt"/>
              </a:rPr>
              <a:t> 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+mj-lt"/>
              </a:rPr>
              <a:t>В СЛОВАХ, СЛОВОСОЧЕТАНИЯХ, ПРЕДЛОЖЕНИЯХ</a:t>
            </a:r>
            <a:endParaRPr lang="ru-RU" sz="4000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3" name="Picture 2" descr="D:\Света\практика по работе\изготовить презентацию\картинки\л\463dcfd185f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149080"/>
            <a:ext cx="2030528" cy="250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D:\Света\практика по работе\изготовить презентацию\картинки\л\m221991_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020272" y="3832830"/>
            <a:ext cx="2123728" cy="3025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498576" y="5201387"/>
            <a:ext cx="65527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Автор: </a:t>
            </a:r>
            <a:r>
              <a:rPr lang="ru-RU" sz="2400" dirty="0" smtClean="0"/>
              <a:t>Кашка Э.Ю</a:t>
            </a:r>
            <a:r>
              <a:rPr lang="ru-RU" sz="2400" dirty="0" smtClean="0"/>
              <a:t>, учитель - дефектолог</a:t>
            </a:r>
            <a:endParaRPr lang="ru-RU" sz="2400" dirty="0" smtClean="0"/>
          </a:p>
          <a:p>
            <a:pPr algn="ctr"/>
            <a:r>
              <a:rPr lang="ru-RU" sz="2400" dirty="0" smtClean="0"/>
              <a:t>МБДОУ г. Керчи РК «Детский сад комбинированного</a:t>
            </a:r>
          </a:p>
          <a:p>
            <a:pPr algn="ctr"/>
            <a:r>
              <a:rPr lang="ru-RU" sz="2400" dirty="0" smtClean="0"/>
              <a:t> вида № 11 «Ручеек»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>
                <a:alpha val="77000"/>
              </a:srgbClr>
            </a:gs>
            <a:gs pos="50000">
              <a:srgbClr val="9CB86E"/>
            </a:gs>
            <a:gs pos="100000">
              <a:srgbClr val="156B13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8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2924944"/>
            <a:ext cx="3477149" cy="3645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 descr="https://im1-tub-ru.yandex.net/i?id=b8cda01e564246141ce2b9744c8ce78a-l&amp;n=1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40152" y="0"/>
            <a:ext cx="1296988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4" descr="https://im1-tub-ru.yandex.net/i?id=b8cda01e564246141ce2b9744c8ce78a-l&amp;n=1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462659">
            <a:off x="209850" y="398489"/>
            <a:ext cx="1296987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4" descr="https://im1-tub-ru.yandex.net/i?id=b8cda01e564246141ce2b9744c8ce78a-l&amp;n=1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95736" y="476672"/>
            <a:ext cx="1296987" cy="129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Picture 4" descr="https://im1-tub-ru.yandex.net/i?id=b8cda01e564246141ce2b9744c8ce78a-l&amp;n=1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67944" y="0"/>
            <a:ext cx="1295400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6" name="Picture 4" descr="https://im1-tub-ru.yandex.net/i?id=b8cda01e564246141ce2b9744c8ce78a-l&amp;n=1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872177">
            <a:off x="7706567" y="474466"/>
            <a:ext cx="1295400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D:\Света\практика по работе\изготовить презентацию\картинки\л\463dcfd185f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5983577" y="2636912"/>
            <a:ext cx="3160423" cy="4020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кругленный прямоугольник 11"/>
          <p:cNvSpPr/>
          <p:nvPr/>
        </p:nvSpPr>
        <p:spPr>
          <a:xfrm>
            <a:off x="6156176" y="260648"/>
            <a:ext cx="2448272" cy="367240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422C16"/>
                </a:solidFill>
              </a:rPr>
              <a:t>Игра «Собери яблоки»</a:t>
            </a:r>
          </a:p>
          <a:p>
            <a:pPr algn="ctr"/>
            <a:r>
              <a:rPr lang="ru-RU" sz="2000" dirty="0" smtClean="0">
                <a:solidFill>
                  <a:srgbClr val="422C16"/>
                </a:solidFill>
              </a:rPr>
              <a:t>Посчитай сколько яблок  у Аллы. Щелкни мышкой по яблоку и считай: </a:t>
            </a:r>
          </a:p>
          <a:p>
            <a:pPr algn="ctr"/>
            <a:r>
              <a:rPr lang="ru-RU" sz="2000" i="1" dirty="0" smtClean="0">
                <a:solidFill>
                  <a:srgbClr val="422C16"/>
                </a:solidFill>
              </a:rPr>
              <a:t>одно яблоко, </a:t>
            </a:r>
          </a:p>
          <a:p>
            <a:pPr algn="ctr"/>
            <a:r>
              <a:rPr lang="ru-RU" sz="2000" i="1" dirty="0" smtClean="0">
                <a:solidFill>
                  <a:srgbClr val="422C16"/>
                </a:solidFill>
              </a:rPr>
              <a:t>два яблока, </a:t>
            </a:r>
          </a:p>
          <a:p>
            <a:pPr algn="ctr"/>
            <a:r>
              <a:rPr lang="ru-RU" sz="2000" i="1" dirty="0" smtClean="0">
                <a:solidFill>
                  <a:srgbClr val="422C16"/>
                </a:solidFill>
              </a:rPr>
              <a:t>три яблока, четыре яблока, пять яблок).</a:t>
            </a:r>
            <a:endParaRPr lang="ru-RU" sz="2000" i="1" dirty="0"/>
          </a:p>
        </p:txBody>
      </p:sp>
      <p:sp>
        <p:nvSpPr>
          <p:cNvPr id="13" name="AutoShape 6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04448" y="0"/>
            <a:ext cx="539552" cy="620688"/>
          </a:xfrm>
          <a:prstGeom prst="actionButtonDocumen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2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44444E-6 L -0.09444 0.6576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00" y="32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2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4.44444E-6 L -0.2441 0.5944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00" y="29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22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11111E-6 L 0.05521 0.5356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00" y="26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2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2.59259E-6 L -0.39792 0.55694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900" y="27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2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3.7037E-6 L 0.22517 0.5784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00" y="28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2D050">
                <a:alpha val="72000"/>
              </a:srgbClr>
            </a:gs>
            <a:gs pos="64999">
              <a:srgbClr val="F0EBD5"/>
            </a:gs>
            <a:gs pos="100000">
              <a:srgbClr val="D1C39F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Блок-схема: узел суммирования 7"/>
          <p:cNvSpPr/>
          <p:nvPr/>
        </p:nvSpPr>
        <p:spPr>
          <a:xfrm>
            <a:off x="1259632" y="692696"/>
            <a:ext cx="5976664" cy="5760640"/>
          </a:xfrm>
          <a:prstGeom prst="flowChartSummingJunction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386" name="Picture 2" descr="D:\Света\практика по работе\изготовить презентацию\картинки\л\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3848" y="836712"/>
            <a:ext cx="2016224" cy="186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6" descr="https://im2-tub-ru.yandex.net/i?id=fbd5e0d5f0bf61930f01bf2e45e9bfce&amp;n=33&amp;h=215&amp;w=23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3849" y="4437112"/>
            <a:ext cx="2019296" cy="1831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8" descr="D:\Света\практика по работе\изготовить презентацию\картинки\л\0_32e78_4e392488_L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2080" y="2492896"/>
            <a:ext cx="1727200" cy="222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2" descr="ц17"/>
          <p:cNvPicPr>
            <a:picLocks noChangeAspect="1" noChangeArrowheads="1"/>
          </p:cNvPicPr>
          <p:nvPr/>
        </p:nvPicPr>
        <p:blipFill>
          <a:blip r:embed="rId5" cstate="print">
            <a:lum bright="-6000"/>
          </a:blip>
          <a:srcRect/>
          <a:stretch>
            <a:fillRect/>
          </a:stretch>
        </p:blipFill>
        <p:spPr bwMode="auto">
          <a:xfrm>
            <a:off x="1475656" y="2492896"/>
            <a:ext cx="1897062" cy="224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0" descr="D:\Света\практика по работе\изготовить презентацию\картинки\лi.jpe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390" t="3951" r="35004"/>
          <a:stretch>
            <a:fillRect/>
          </a:stretch>
        </p:blipFill>
        <p:spPr bwMode="auto">
          <a:xfrm flipH="1">
            <a:off x="7308304" y="3356992"/>
            <a:ext cx="2051720" cy="3501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Скругленный прямоугольник 9"/>
          <p:cNvSpPr/>
          <p:nvPr/>
        </p:nvSpPr>
        <p:spPr>
          <a:xfrm>
            <a:off x="6084168" y="188640"/>
            <a:ext cx="2448272" cy="18002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422C16"/>
                </a:solidFill>
              </a:rPr>
              <a:t>Игра «Четвертый лишний» </a:t>
            </a:r>
          </a:p>
          <a:p>
            <a:pPr algn="ctr"/>
            <a:r>
              <a:rPr lang="ru-RU" sz="2000" dirty="0" smtClean="0">
                <a:solidFill>
                  <a:srgbClr val="422C16"/>
                </a:solidFill>
              </a:rPr>
              <a:t>Найди лишний предмет и щелкни мышкой по нему.</a:t>
            </a:r>
            <a:endParaRPr lang="ru-RU" sz="2000" dirty="0"/>
          </a:p>
        </p:txBody>
      </p:sp>
      <p:sp>
        <p:nvSpPr>
          <p:cNvPr id="11" name="AutoShape 6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04448" y="0"/>
            <a:ext cx="539552" cy="620688"/>
          </a:xfrm>
          <a:prstGeom prst="actionButtonDocumen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3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8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>
                <a:alpha val="72000"/>
              </a:srgbClr>
            </a:gs>
            <a:gs pos="64999">
              <a:srgbClr val="F0EBD5"/>
            </a:gs>
            <a:gs pos="100000">
              <a:srgbClr val="D1C39F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Блок-схема: узел суммирования 7"/>
          <p:cNvSpPr/>
          <p:nvPr/>
        </p:nvSpPr>
        <p:spPr>
          <a:xfrm>
            <a:off x="899592" y="476672"/>
            <a:ext cx="6120680" cy="5832648"/>
          </a:xfrm>
          <a:prstGeom prst="flowChartSummingJunction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410" name="Picture 2" descr="D:\Света\практика по работе\изготовить презентацию\картинки\л\sadovaya_mebel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39752" y="4221088"/>
            <a:ext cx="2867025" cy="189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5" descr="D:\Света\практика по работе\изготовить презентацию\картинки\л\сит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71800" y="620688"/>
            <a:ext cx="2433930" cy="1845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9" descr="http://magmebel.ru/foto/138970482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39952" y="3068960"/>
            <a:ext cx="2751740" cy="1454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14139" t="5642" r="17991" b="6912"/>
          <a:stretch>
            <a:fillRect/>
          </a:stretch>
        </p:blipFill>
        <p:spPr bwMode="auto">
          <a:xfrm>
            <a:off x="1187624" y="2348880"/>
            <a:ext cx="1728192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D:\Света\практика по работе\изготовить презентацию\картинки\л\m221991_0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935832" y="3789041"/>
            <a:ext cx="2208168" cy="306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кругленный прямоугольник 8"/>
          <p:cNvSpPr/>
          <p:nvPr/>
        </p:nvSpPr>
        <p:spPr>
          <a:xfrm>
            <a:off x="6084168" y="188640"/>
            <a:ext cx="2448272" cy="18002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422C16"/>
                </a:solidFill>
              </a:rPr>
              <a:t>Игра «Четвертый лишний» </a:t>
            </a:r>
          </a:p>
          <a:p>
            <a:pPr algn="ctr"/>
            <a:r>
              <a:rPr lang="ru-RU" sz="2000" dirty="0" smtClean="0">
                <a:solidFill>
                  <a:srgbClr val="422C16"/>
                </a:solidFill>
              </a:rPr>
              <a:t>Найди лишний предмет и щелкни мышкой по нему.</a:t>
            </a:r>
            <a:endParaRPr lang="ru-RU" sz="2000" dirty="0"/>
          </a:p>
        </p:txBody>
      </p:sp>
      <p:sp>
        <p:nvSpPr>
          <p:cNvPr id="10" name="AutoShape 6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04448" y="0"/>
            <a:ext cx="539552" cy="620688"/>
          </a:xfrm>
          <a:prstGeom prst="actionButtonDocumen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4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>
                <a:alpha val="72000"/>
              </a:srgbClr>
            </a:gs>
            <a:gs pos="64999">
              <a:srgbClr val="F0EBD5"/>
            </a:gs>
            <a:gs pos="100000">
              <a:srgbClr val="D1C39F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Блок-схема: узел суммирования 7"/>
          <p:cNvSpPr/>
          <p:nvPr/>
        </p:nvSpPr>
        <p:spPr>
          <a:xfrm>
            <a:off x="2339752" y="476672"/>
            <a:ext cx="6120680" cy="5832648"/>
          </a:xfrm>
          <a:prstGeom prst="flowChartSummingJunction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458" name="Picture 2" descr="D:\Света\практика по работе\изготовить презентацию\картинки\л\р енв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BF8F1"/>
              </a:clrFrom>
              <a:clrTo>
                <a:srgbClr val="FBF8F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5976" y="4221088"/>
            <a:ext cx="2373145" cy="2075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 descr="D:\Света\практика по работе\изготовить презентацию\картинки\л\лось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776" y="2348880"/>
            <a:ext cx="2001720" cy="2122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5" descr="D:\Света\практика по работе\изготовить презентацию\картинки\л\Рисунок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3928" y="692696"/>
            <a:ext cx="2657475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899" r="17453"/>
          <a:stretch>
            <a:fillRect/>
          </a:stretch>
        </p:blipFill>
        <p:spPr bwMode="auto">
          <a:xfrm>
            <a:off x="6372200" y="2420888"/>
            <a:ext cx="1871663" cy="204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7" descr="https://im1-tub-ru.yandex.net/i?id=87f3729d54cfb804e10dd865ab8032fa-l&amp;n=1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24544" y="3316264"/>
            <a:ext cx="2664296" cy="3541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кругленный прямоугольник 8"/>
          <p:cNvSpPr/>
          <p:nvPr/>
        </p:nvSpPr>
        <p:spPr>
          <a:xfrm>
            <a:off x="6084168" y="188640"/>
            <a:ext cx="2448272" cy="18002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422C16"/>
                </a:solidFill>
              </a:rPr>
              <a:t>Игра «Четвертый лишний» </a:t>
            </a:r>
          </a:p>
          <a:p>
            <a:pPr algn="ctr"/>
            <a:r>
              <a:rPr lang="ru-RU" sz="2000" dirty="0" smtClean="0">
                <a:solidFill>
                  <a:srgbClr val="422C16"/>
                </a:solidFill>
              </a:rPr>
              <a:t>Найди лишний предмет и щелкни мышкой по нему.</a:t>
            </a:r>
            <a:endParaRPr lang="ru-RU" sz="2000" dirty="0"/>
          </a:p>
        </p:txBody>
      </p:sp>
      <p:sp>
        <p:nvSpPr>
          <p:cNvPr id="10" name="AutoShape 6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04448" y="0"/>
            <a:ext cx="539552" cy="620688"/>
          </a:xfrm>
          <a:prstGeom prst="actionButtonDocumen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4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5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>
                <a:alpha val="72000"/>
              </a:srgbClr>
            </a:gs>
            <a:gs pos="64999">
              <a:srgbClr val="F0EBD5"/>
            </a:gs>
            <a:gs pos="100000">
              <a:srgbClr val="D1C39F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Блок-схема: узел суммирования 7"/>
          <p:cNvSpPr/>
          <p:nvPr/>
        </p:nvSpPr>
        <p:spPr>
          <a:xfrm>
            <a:off x="2339752" y="476672"/>
            <a:ext cx="6120680" cy="5832648"/>
          </a:xfrm>
          <a:prstGeom prst="flowChartSummingJunction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434" name="Picture 2" descr="D:\Света\практика по работе\изготовить презентацию\картинки\л\ил.gif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39752" y="2346717"/>
            <a:ext cx="2088232" cy="2015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5" descr="http://clipart-library.com/images/6crobGLcK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56176" y="2204864"/>
            <a:ext cx="2016125" cy="247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7" descr="https://im0-tub-ru.yandex.net/i?id=223d468f330708b6adfcedfd6cf7de5b-l&amp;n=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1960" y="548680"/>
            <a:ext cx="2376488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D:\Света\практика по работе\изготовить презентацию\картинки\л\о5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DFEF9"/>
              </a:clrFrom>
              <a:clrTo>
                <a:srgbClr val="FDFE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6016" y="3933056"/>
            <a:ext cx="1511300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D:\Света\практика по работе\изготовить презентацию\картинки\л\463dcfd185f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700865"/>
            <a:ext cx="2555776" cy="3157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кругленный прямоугольник 8"/>
          <p:cNvSpPr/>
          <p:nvPr/>
        </p:nvSpPr>
        <p:spPr>
          <a:xfrm>
            <a:off x="6084168" y="260648"/>
            <a:ext cx="2448272" cy="18002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422C16"/>
                </a:solidFill>
              </a:rPr>
              <a:t>Игра «Четвертый лишний» </a:t>
            </a:r>
          </a:p>
          <a:p>
            <a:pPr algn="ctr"/>
            <a:r>
              <a:rPr lang="ru-RU" sz="2000" dirty="0" smtClean="0">
                <a:solidFill>
                  <a:srgbClr val="422C16"/>
                </a:solidFill>
              </a:rPr>
              <a:t>Найди лишний предмет и щелкни мышкой по нему.</a:t>
            </a:r>
            <a:endParaRPr lang="ru-RU" sz="2000" dirty="0"/>
          </a:p>
        </p:txBody>
      </p:sp>
      <p:sp>
        <p:nvSpPr>
          <p:cNvPr id="10" name="AutoShape 6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04448" y="0"/>
            <a:ext cx="539552" cy="620688"/>
          </a:xfrm>
          <a:prstGeom prst="actionButtonDocumen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>
          <a:xfrm>
            <a:off x="2267744" y="4005064"/>
            <a:ext cx="720080" cy="194421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314" name="Picture 2" descr="http://cliparts.co/cliparts/pio/daG/piodaGRj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548680"/>
            <a:ext cx="2182570" cy="1307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8" descr="https://im2-tub-ru.yandex.net/i?id=c14ee667035eec75386b25d635832794&amp;n=33&amp;h=215&amp;w=18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47664" y="3501008"/>
            <a:ext cx="2232248" cy="262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10" descr="http://cliparting.com/wp-content/uploads/2016/09/T-shirt-shirt-clip-art-designs-free-clipart-images-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2280" y="1844824"/>
            <a:ext cx="1656184" cy="1843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9" descr="http://cliparts.co/cliparts/di4/oxE/di4oxEpMT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980728"/>
            <a:ext cx="2377058" cy="2377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D:\Света\практика по работе\изготовить презентацию\картинки\л\m221991_0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236295" y="4149081"/>
            <a:ext cx="1907703" cy="2708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 descr="scanл 326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2000"/>
          </a:blip>
          <a:srcRect/>
          <a:stretch>
            <a:fillRect/>
          </a:stretch>
        </p:blipFill>
        <p:spPr bwMode="auto">
          <a:xfrm>
            <a:off x="4355976" y="3717032"/>
            <a:ext cx="2088232" cy="262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6228184" y="188640"/>
            <a:ext cx="2376264" cy="36004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rgbClr val="422C16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Игра «Какой? Какая? Какое? Какие?»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- Посмотри на картинки и скажи, о чем или о ком можно сказать </a:t>
            </a:r>
            <a:r>
              <a:rPr lang="ru-RU" sz="2000" i="1" dirty="0" smtClean="0">
                <a:solidFill>
                  <a:srgbClr val="002060"/>
                </a:solidFill>
              </a:rPr>
              <a:t>белый (белая, белое, белые).</a:t>
            </a:r>
          </a:p>
          <a:p>
            <a:pPr algn="ctr"/>
            <a:r>
              <a:rPr lang="ru-RU" b="1" dirty="0" smtClean="0">
                <a:solidFill>
                  <a:srgbClr val="422C16"/>
                </a:solidFill>
              </a:rPr>
              <a:t> </a:t>
            </a:r>
            <a:endParaRPr lang="ru-RU" dirty="0" smtClean="0"/>
          </a:p>
          <a:p>
            <a:pPr algn="ctr"/>
            <a:r>
              <a:rPr lang="ru-RU" b="1" dirty="0" smtClean="0">
                <a:solidFill>
                  <a:srgbClr val="422C16"/>
                </a:solidFill>
              </a:rPr>
              <a:t> </a:t>
            </a:r>
            <a:endParaRPr lang="ru-RU" dirty="0" smtClean="0"/>
          </a:p>
          <a:p>
            <a:pPr algn="ctr"/>
            <a:r>
              <a:rPr lang="ru-RU" b="1" dirty="0" smtClean="0">
                <a:solidFill>
                  <a:srgbClr val="422C16"/>
                </a:solidFill>
              </a:rPr>
              <a:t> </a:t>
            </a:r>
            <a:endParaRPr lang="ru-RU" b="1" i="1" dirty="0">
              <a:solidFill>
                <a:srgbClr val="422C16"/>
              </a:solidFill>
            </a:endParaRPr>
          </a:p>
        </p:txBody>
      </p:sp>
      <p:pic>
        <p:nvPicPr>
          <p:cNvPr id="13" name="Picture 2" descr="http://cliparts.co/cliparts/pio/daG/piodaGRj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908720"/>
            <a:ext cx="2182570" cy="1307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AutoShape 6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04448" y="0"/>
            <a:ext cx="539552" cy="620688"/>
          </a:xfrm>
          <a:prstGeom prst="actionButtonDocumen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8" descr="https://im2-tub-ru.yandex.net/i?id=8d1be30b15aafc79a89c241651a16d6e&amp;n=33&amp;h=215&amp;w=127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552" y="692696"/>
            <a:ext cx="1657350" cy="280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10" descr="http://img4.cliparto.com/pic/s/254123/4818832-tangle-blue-thread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5976" y="4365104"/>
            <a:ext cx="18161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14" descr="https://im3-tub-ru.yandex.net/i?id=4fa7bc2d84b03570c42beb0729fdf5f4-l&amp;n=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936" t="16214" r="3175" b="15929"/>
          <a:stretch>
            <a:fillRect/>
          </a:stretch>
        </p:blipFill>
        <p:spPr bwMode="auto">
          <a:xfrm>
            <a:off x="1619672" y="3933056"/>
            <a:ext cx="2372714" cy="2416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16" descr="https://im0-tub-ru.yandex.net/i?id=071cbb04d8f03be1c2f51126020a129c-l&amp;n=1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84168" y="1052736"/>
            <a:ext cx="2374900" cy="237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Picture 10" descr="http://img4.cliparto.com/pic/s/254123/4818832-tangle-blue-thread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8064" y="4941168"/>
            <a:ext cx="1584176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6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940152" y="3645024"/>
            <a:ext cx="3968095" cy="3212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 descr="http://fast.just.ru/good_pics/464282g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3344931">
            <a:off x="3828538" y="814294"/>
            <a:ext cx="1368152" cy="2596697"/>
          </a:xfrm>
          <a:prstGeom prst="rect">
            <a:avLst/>
          </a:prstGeom>
          <a:noFill/>
        </p:spPr>
      </p:pic>
      <p:sp>
        <p:nvSpPr>
          <p:cNvPr id="12" name="Скругленный прямоугольник 11"/>
          <p:cNvSpPr/>
          <p:nvPr/>
        </p:nvSpPr>
        <p:spPr>
          <a:xfrm>
            <a:off x="5724128" y="188640"/>
            <a:ext cx="2880320" cy="244827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422C16"/>
                </a:solidFill>
              </a:rPr>
              <a:t>Игра «Какой? Какая? Какое? Какие?» 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- Посмотри на картинки и скажи, о чем  можно сказать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i="1" dirty="0" smtClean="0">
                <a:solidFill>
                  <a:srgbClr val="002060"/>
                </a:solidFill>
              </a:rPr>
              <a:t>голубой (голубая, голубое, голубые)</a:t>
            </a:r>
            <a:endParaRPr lang="ru-RU" sz="2000" i="1" dirty="0">
              <a:solidFill>
                <a:srgbClr val="002060"/>
              </a:solidFill>
            </a:endParaRPr>
          </a:p>
        </p:txBody>
      </p:sp>
      <p:sp>
        <p:nvSpPr>
          <p:cNvPr id="10" name="AutoShape 6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04448" y="0"/>
            <a:ext cx="539552" cy="620688"/>
          </a:xfrm>
          <a:prstGeom prst="actionButtonDocumen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Света\практика по работе\изготовить презентацию\картинки\л\0_6ff6b_2145327a_X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2492896"/>
            <a:ext cx="1800200" cy="2206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899" r="17453"/>
          <a:stretch>
            <a:fillRect/>
          </a:stretch>
        </p:blipFill>
        <p:spPr bwMode="auto">
          <a:xfrm>
            <a:off x="2771800" y="2780928"/>
            <a:ext cx="814503" cy="891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4" descr="http://previews.123rf.com/images/iimages/iimages1503/iimages150300627/37819738-Close-up-girl-in-bath-robe-Stock-Photo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923928" y="3933056"/>
            <a:ext cx="1022793" cy="1828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6" descr="https://www.colourbox.com/preview/10014545-mn_wash1_angela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4008" y="4693617"/>
            <a:ext cx="1368152" cy="2164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Picture 9" descr="http://th26.st.depositphotos.com/6615378/10603/v/170/depositphotos_106037536-Little-girl-skipping-rope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666"/>
          <a:stretch>
            <a:fillRect/>
          </a:stretch>
        </p:blipFill>
        <p:spPr bwMode="auto">
          <a:xfrm>
            <a:off x="0" y="0"/>
            <a:ext cx="1800200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2" name="AutoShape 11" descr="https://www.litmir.co/BookBinary/197958/1396025142/i_014.jpg/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1513" name="Picture 12" descr="D:\Света\практика по работе\изготовить презентацию\картинки\artikulyatsionnaya_gimnastika_po_nischevoy_so_stishkami_i_kartinkami.ppt_11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47664" y="1268760"/>
            <a:ext cx="1368152" cy="1584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4" name="TextBox 10"/>
          <p:cNvSpPr txBox="1">
            <a:spLocks noChangeArrowheads="1"/>
          </p:cNvSpPr>
          <p:nvPr/>
        </p:nvSpPr>
        <p:spPr bwMode="auto">
          <a:xfrm>
            <a:off x="1979712" y="476672"/>
            <a:ext cx="25428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У скакалки Мила.</a:t>
            </a:r>
          </a:p>
        </p:txBody>
      </p:sp>
      <p:sp>
        <p:nvSpPr>
          <p:cNvPr id="21515" name="TextBox 11"/>
          <p:cNvSpPr txBox="1">
            <a:spLocks noChangeArrowheads="1"/>
          </p:cNvSpPr>
          <p:nvPr/>
        </p:nvSpPr>
        <p:spPr bwMode="auto">
          <a:xfrm>
            <a:off x="3059832" y="1772816"/>
            <a:ext cx="38164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Молоко лакает котенка.</a:t>
            </a:r>
          </a:p>
        </p:txBody>
      </p:sp>
      <p:sp>
        <p:nvSpPr>
          <p:cNvPr id="21516" name="TextBox 12"/>
          <p:cNvSpPr txBox="1">
            <a:spLocks noChangeArrowheads="1"/>
          </p:cNvSpPr>
          <p:nvPr/>
        </p:nvSpPr>
        <p:spPr bwMode="auto">
          <a:xfrm>
            <a:off x="5004048" y="4221088"/>
            <a:ext cx="28000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/>
              <a:t>  </a:t>
            </a:r>
            <a:r>
              <a:rPr lang="ru-RU" sz="2400" b="1" dirty="0">
                <a:solidFill>
                  <a:srgbClr val="002060"/>
                </a:solidFill>
              </a:rPr>
              <a:t>Халат надел  </a:t>
            </a:r>
            <a:r>
              <a:rPr lang="ru-RU" sz="2400" b="1" dirty="0" smtClean="0">
                <a:solidFill>
                  <a:srgbClr val="002060"/>
                </a:solidFill>
              </a:rPr>
              <a:t>Ладу.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1517" name="TextBox 14"/>
          <p:cNvSpPr txBox="1">
            <a:spLocks noChangeArrowheads="1"/>
          </p:cNvSpPr>
          <p:nvPr/>
        </p:nvSpPr>
        <p:spPr bwMode="auto">
          <a:xfrm>
            <a:off x="5852393" y="5445224"/>
            <a:ext cx="329160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Ладони вымыли  Аллу.</a:t>
            </a:r>
          </a:p>
        </p:txBody>
      </p:sp>
      <p:sp>
        <p:nvSpPr>
          <p:cNvPr id="21518" name="TextBox 15"/>
          <p:cNvSpPr txBox="1">
            <a:spLocks noChangeArrowheads="1"/>
          </p:cNvSpPr>
          <p:nvPr/>
        </p:nvSpPr>
        <p:spPr bwMode="auto">
          <a:xfrm>
            <a:off x="3923928" y="2924944"/>
            <a:ext cx="27622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Елка села на белку.</a:t>
            </a:r>
          </a:p>
        </p:txBody>
      </p:sp>
      <p:pic>
        <p:nvPicPr>
          <p:cNvPr id="15" name="Picture 17" descr="https://im1-tub-ru.yandex.net/i?id=87f3729d54cfb804e10dd865ab8032fa-l&amp;n=13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-252536" y="3861048"/>
            <a:ext cx="2654366" cy="2996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Скругленный прямоугольник 15"/>
          <p:cNvSpPr/>
          <p:nvPr/>
        </p:nvSpPr>
        <p:spPr>
          <a:xfrm>
            <a:off x="6516216" y="188640"/>
            <a:ext cx="2376264" cy="201622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422C16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Игра «Путаница»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Щелкни мышкой. Расставь слова по местам и скажи правильно.</a:t>
            </a:r>
            <a:endParaRPr lang="ru-RU" b="1" dirty="0" smtClean="0">
              <a:solidFill>
                <a:srgbClr val="422C16"/>
              </a:solidFill>
            </a:endParaRPr>
          </a:p>
          <a:p>
            <a:pPr algn="ctr"/>
            <a:endParaRPr lang="ru-RU" b="1" dirty="0">
              <a:solidFill>
                <a:srgbClr val="422C1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10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21514" grpId="0"/>
      <p:bldP spid="21515" grpId="0"/>
      <p:bldP spid="21516" grpId="0"/>
      <p:bldP spid="21517" grpId="0"/>
      <p:bldP spid="21518" grpId="0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alpha val="67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D:\Света\практика по работе\изготовить презентацию\картинки\л\380281229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7F8FA"/>
              </a:clrFrom>
              <a:clrTo>
                <a:srgbClr val="F7F8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99992" y="2060848"/>
            <a:ext cx="178593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2" descr="D:\Света\практика по работе\изготовить презентацию\картинки\л\m221991_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552" y="332656"/>
            <a:ext cx="1080120" cy="1674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4" name="Picture 6" descr="D:\Света\практика по работе\изготовить презентацию\картинки\л\г г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71800" y="5229200"/>
            <a:ext cx="1785938" cy="141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1" name="Picture 7" descr="D:\Света\практика по работе\изготовить презентацию\картинки\л\шдта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72200" y="5105400"/>
            <a:ext cx="2087563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2" name="Picture 17" descr="https://im1-tub-ru.yandex.net/i?id=87f3729d54cfb804e10dd865ab8032fa-l&amp;n=1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3648" y="1844824"/>
            <a:ext cx="1440160" cy="1918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6" name="Picture 6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79912" y="332656"/>
            <a:ext cx="1447800" cy="134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Скругленный прямоугольник 18"/>
          <p:cNvSpPr/>
          <p:nvPr/>
        </p:nvSpPr>
        <p:spPr>
          <a:xfrm>
            <a:off x="6804248" y="404664"/>
            <a:ext cx="1979712" cy="20882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Составь предложение</a:t>
            </a:r>
          </a:p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По картинкам составь предложения.  </a:t>
            </a:r>
          </a:p>
        </p:txBody>
      </p:sp>
      <p:sp>
        <p:nvSpPr>
          <p:cNvPr id="20" name="Заголовок 11"/>
          <p:cNvSpPr txBox="1">
            <a:spLocks/>
          </p:cNvSpPr>
          <p:nvPr/>
        </p:nvSpPr>
        <p:spPr>
          <a:xfrm>
            <a:off x="1835696" y="908720"/>
            <a:ext cx="1571625" cy="213742"/>
          </a:xfrm>
          <a:prstGeom prst="rightArrow">
            <a:avLst/>
          </a:prstGeom>
          <a:solidFill>
            <a:srgbClr val="0070C0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250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/>
              <a:t>  </a:t>
            </a:r>
            <a:endParaRPr lang="ru-RU" sz="4400" dirty="0"/>
          </a:p>
        </p:txBody>
      </p:sp>
      <p:sp>
        <p:nvSpPr>
          <p:cNvPr id="21" name="Заголовок 11"/>
          <p:cNvSpPr txBox="1">
            <a:spLocks/>
          </p:cNvSpPr>
          <p:nvPr/>
        </p:nvSpPr>
        <p:spPr>
          <a:xfrm>
            <a:off x="3707904" y="4437112"/>
            <a:ext cx="1571625" cy="213742"/>
          </a:xfrm>
          <a:prstGeom prst="rightArrow">
            <a:avLst/>
          </a:prstGeom>
          <a:solidFill>
            <a:srgbClr val="0070C0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250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/>
              <a:t>  </a:t>
            </a:r>
            <a:endParaRPr lang="ru-RU" sz="4400" dirty="0"/>
          </a:p>
        </p:txBody>
      </p:sp>
      <p:sp>
        <p:nvSpPr>
          <p:cNvPr id="22" name="Заголовок 11"/>
          <p:cNvSpPr txBox="1">
            <a:spLocks/>
          </p:cNvSpPr>
          <p:nvPr/>
        </p:nvSpPr>
        <p:spPr>
          <a:xfrm>
            <a:off x="4499992" y="5949280"/>
            <a:ext cx="1571625" cy="213742"/>
          </a:xfrm>
          <a:prstGeom prst="rightArrow">
            <a:avLst/>
          </a:prstGeom>
          <a:solidFill>
            <a:srgbClr val="0070C0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250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/>
              <a:t>  </a:t>
            </a:r>
            <a:endParaRPr lang="ru-RU" sz="4400" dirty="0"/>
          </a:p>
        </p:txBody>
      </p:sp>
      <p:sp>
        <p:nvSpPr>
          <p:cNvPr id="23" name="Заголовок 11"/>
          <p:cNvSpPr txBox="1">
            <a:spLocks/>
          </p:cNvSpPr>
          <p:nvPr/>
        </p:nvSpPr>
        <p:spPr>
          <a:xfrm>
            <a:off x="2843808" y="2564904"/>
            <a:ext cx="1571625" cy="213742"/>
          </a:xfrm>
          <a:prstGeom prst="rightArrow">
            <a:avLst/>
          </a:prstGeom>
          <a:solidFill>
            <a:srgbClr val="0070C0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250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/>
              <a:t>  </a:t>
            </a:r>
            <a:endParaRPr lang="ru-RU" sz="4400" dirty="0"/>
          </a:p>
        </p:txBody>
      </p:sp>
      <p:pic>
        <p:nvPicPr>
          <p:cNvPr id="24" name="Picture 4" descr="D:\Света\практика по работе\изготовить презентацию\картинки\л\о5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DFEF9"/>
              </a:clrFrom>
              <a:clrTo>
                <a:srgbClr val="FDFE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80112" y="3573016"/>
            <a:ext cx="1080120" cy="1599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17" descr="https://im1-tub-ru.yandex.net/i?id=87f3729d54cfb804e10dd865ab8032fa-l&amp;n=1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267744" y="3717032"/>
            <a:ext cx="1257647" cy="158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5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5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22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5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5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22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0" dur="1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2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2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0" dur="1000"/>
                                        <p:tgtEl>
                                          <p:spTgt spid="22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alpha val="63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:\Света\практика по работе\изготовить презентацию\картинки\л\m221991_0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7704" y="1700808"/>
            <a:ext cx="1063625" cy="1567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6" name="Picture 4" descr="D:\Света\практика по работе\изготовить презентацию\картинки\л\velosiped-izh-baik-planeta-sport-26-18-skor--132-B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4048" y="1844824"/>
            <a:ext cx="2160240" cy="1468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8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5F8E7"/>
              </a:clrFrom>
              <a:clrTo>
                <a:srgbClr val="F5F8E7">
                  <a:alpha val="0"/>
                </a:srgbClr>
              </a:clrTo>
            </a:clrChange>
            <a:lum bright="-6000" contrast="50000"/>
          </a:blip>
          <a:srcRect/>
          <a:stretch>
            <a:fillRect/>
          </a:stretch>
        </p:blipFill>
        <p:spPr bwMode="auto">
          <a:xfrm>
            <a:off x="6660232" y="5445224"/>
            <a:ext cx="1296144" cy="1143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6" name="Picture 16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15816" y="5009347"/>
            <a:ext cx="2376264" cy="1848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5" descr="C:\Documents and Settings\User\Рабочий стол\Мама\халат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7" y="131910"/>
            <a:ext cx="1368152" cy="1759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0" descr="D:\Света\практика по работе\изготовить презентацию\картинки\лi.jpe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2184416" cy="2060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" descr="D:\Света\практика по работе\изготовить презентацию\картинки\л\463dcfd185f3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55776" y="3429000"/>
            <a:ext cx="1165844" cy="1440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6" descr="scan 66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8000"/>
          </a:blip>
          <a:srcRect/>
          <a:stretch>
            <a:fillRect/>
          </a:stretch>
        </p:blipFill>
        <p:spPr bwMode="auto">
          <a:xfrm>
            <a:off x="6084168" y="3717032"/>
            <a:ext cx="1312863" cy="139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Заголовок 11"/>
          <p:cNvSpPr txBox="1">
            <a:spLocks/>
          </p:cNvSpPr>
          <p:nvPr/>
        </p:nvSpPr>
        <p:spPr>
          <a:xfrm>
            <a:off x="1835696" y="908720"/>
            <a:ext cx="1571625" cy="213742"/>
          </a:xfrm>
          <a:prstGeom prst="rightArrow">
            <a:avLst/>
          </a:prstGeom>
          <a:solidFill>
            <a:srgbClr val="0070C0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250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/>
              <a:t>  </a:t>
            </a:r>
            <a:endParaRPr lang="ru-RU" sz="4400" dirty="0"/>
          </a:p>
        </p:txBody>
      </p:sp>
      <p:sp>
        <p:nvSpPr>
          <p:cNvPr id="28" name="Заголовок 11"/>
          <p:cNvSpPr txBox="1">
            <a:spLocks/>
          </p:cNvSpPr>
          <p:nvPr/>
        </p:nvSpPr>
        <p:spPr>
          <a:xfrm>
            <a:off x="3131840" y="2564904"/>
            <a:ext cx="1571625" cy="213742"/>
          </a:xfrm>
          <a:prstGeom prst="rightArrow">
            <a:avLst/>
          </a:prstGeom>
          <a:solidFill>
            <a:srgbClr val="0070C0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250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/>
              <a:t>  </a:t>
            </a:r>
            <a:endParaRPr lang="ru-RU" sz="4400" dirty="0"/>
          </a:p>
        </p:txBody>
      </p:sp>
      <p:sp>
        <p:nvSpPr>
          <p:cNvPr id="29" name="Заголовок 11"/>
          <p:cNvSpPr txBox="1">
            <a:spLocks/>
          </p:cNvSpPr>
          <p:nvPr/>
        </p:nvSpPr>
        <p:spPr>
          <a:xfrm>
            <a:off x="4788024" y="5805264"/>
            <a:ext cx="1571625" cy="213742"/>
          </a:xfrm>
          <a:prstGeom prst="rightArrow">
            <a:avLst/>
          </a:prstGeom>
          <a:solidFill>
            <a:srgbClr val="0070C0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250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/>
              <a:t>  </a:t>
            </a:r>
            <a:endParaRPr lang="ru-RU" sz="4400" dirty="0"/>
          </a:p>
        </p:txBody>
      </p:sp>
      <p:sp>
        <p:nvSpPr>
          <p:cNvPr id="30" name="Заголовок 11"/>
          <p:cNvSpPr txBox="1">
            <a:spLocks/>
          </p:cNvSpPr>
          <p:nvPr/>
        </p:nvSpPr>
        <p:spPr>
          <a:xfrm>
            <a:off x="4067944" y="4221088"/>
            <a:ext cx="1571625" cy="213742"/>
          </a:xfrm>
          <a:prstGeom prst="rightArrow">
            <a:avLst/>
          </a:prstGeom>
          <a:solidFill>
            <a:srgbClr val="0070C0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250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/>
              <a:t>  </a:t>
            </a:r>
            <a:endParaRPr lang="ru-RU" sz="44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948264" y="260648"/>
            <a:ext cx="1979712" cy="20882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Составь предложение</a:t>
            </a:r>
          </a:p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По картинкам составь предложения.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9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9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59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35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35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23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5" grpId="0" animBg="1"/>
      <p:bldP spid="28" grpId="0" animBg="1"/>
      <p:bldP spid="29" grpId="0" animBg="1"/>
      <p:bldP spid="30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Света\практика по работе\изготовить презентацию\картинки\л\38791.272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2150" r="22474"/>
          <a:stretch>
            <a:fillRect/>
          </a:stretch>
        </p:blipFill>
        <p:spPr bwMode="auto">
          <a:xfrm>
            <a:off x="5004048" y="764704"/>
            <a:ext cx="1080120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8" descr="D:\Света\практика по работе\изготовить презентацию\картинки\л\1289848_l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95736" y="692696"/>
            <a:ext cx="2197649" cy="1873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D:\Света\практика по работе\изготовить презентацию\картинки\л\шдта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5976" y="4077072"/>
            <a:ext cx="1812571" cy="1608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D:\Света\практика по работе\изготовить презентацию\картинки\л\ьз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14989" y="3717032"/>
            <a:ext cx="1829011" cy="1779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 descr="D:\Света\практика по работе\изготовить презентацию\картинки\л\сит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221088"/>
            <a:ext cx="1511300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5" descr="D:\Света\практика по работе\изготовить презентацию\картинки\л\щз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1720" y="4005064"/>
            <a:ext cx="1655762" cy="186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 descr="D:\Света\практика по работе\изготовить презентацию\картинки\л\пгн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71770" y="620688"/>
            <a:ext cx="2072230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7" descr="https://im1-tub-ru.yandex.net/i?id=87f3729d54cfb804e10dd865ab8032fa-l&amp;n=13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468560" y="332656"/>
            <a:ext cx="2232248" cy="2967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Line 16"/>
          <p:cNvSpPr>
            <a:spLocks noChangeShapeType="1"/>
          </p:cNvSpPr>
          <p:nvPr/>
        </p:nvSpPr>
        <p:spPr bwMode="auto">
          <a:xfrm>
            <a:off x="1259632" y="1844824"/>
            <a:ext cx="1008112" cy="0"/>
          </a:xfrm>
          <a:prstGeom prst="line">
            <a:avLst/>
          </a:prstGeom>
          <a:noFill/>
          <a:ln w="76200">
            <a:solidFill>
              <a:srgbClr val="7030A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 dirty="0"/>
          </a:p>
        </p:txBody>
      </p:sp>
      <p:sp>
        <p:nvSpPr>
          <p:cNvPr id="20" name="Line 16"/>
          <p:cNvSpPr>
            <a:spLocks noChangeShapeType="1"/>
          </p:cNvSpPr>
          <p:nvPr/>
        </p:nvSpPr>
        <p:spPr bwMode="auto">
          <a:xfrm>
            <a:off x="4211960" y="1772816"/>
            <a:ext cx="1008112" cy="0"/>
          </a:xfrm>
          <a:prstGeom prst="line">
            <a:avLst/>
          </a:prstGeom>
          <a:noFill/>
          <a:ln w="76200">
            <a:solidFill>
              <a:srgbClr val="7030A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 dirty="0"/>
          </a:p>
        </p:txBody>
      </p:sp>
      <p:sp>
        <p:nvSpPr>
          <p:cNvPr id="21" name="Line 16"/>
          <p:cNvSpPr>
            <a:spLocks noChangeShapeType="1"/>
          </p:cNvSpPr>
          <p:nvPr/>
        </p:nvSpPr>
        <p:spPr bwMode="auto">
          <a:xfrm>
            <a:off x="5868144" y="1772816"/>
            <a:ext cx="1008112" cy="0"/>
          </a:xfrm>
          <a:prstGeom prst="line">
            <a:avLst/>
          </a:prstGeom>
          <a:noFill/>
          <a:ln w="76200">
            <a:solidFill>
              <a:srgbClr val="7030A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 dirty="0"/>
          </a:p>
        </p:txBody>
      </p:sp>
      <p:sp>
        <p:nvSpPr>
          <p:cNvPr id="22" name="Line 16"/>
          <p:cNvSpPr>
            <a:spLocks noChangeShapeType="1"/>
          </p:cNvSpPr>
          <p:nvPr/>
        </p:nvSpPr>
        <p:spPr bwMode="auto">
          <a:xfrm>
            <a:off x="8244408" y="2780928"/>
            <a:ext cx="0" cy="792088"/>
          </a:xfrm>
          <a:prstGeom prst="line">
            <a:avLst/>
          </a:prstGeom>
          <a:noFill/>
          <a:ln w="76200">
            <a:solidFill>
              <a:srgbClr val="7030A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 dirty="0"/>
          </a:p>
        </p:txBody>
      </p:sp>
      <p:sp>
        <p:nvSpPr>
          <p:cNvPr id="23" name="Line 16"/>
          <p:cNvSpPr>
            <a:spLocks noChangeShapeType="1"/>
          </p:cNvSpPr>
          <p:nvPr/>
        </p:nvSpPr>
        <p:spPr bwMode="auto">
          <a:xfrm flipH="1">
            <a:off x="6156176" y="4797152"/>
            <a:ext cx="1008112" cy="0"/>
          </a:xfrm>
          <a:prstGeom prst="line">
            <a:avLst/>
          </a:prstGeom>
          <a:noFill/>
          <a:ln w="76200">
            <a:solidFill>
              <a:srgbClr val="7030A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 dirty="0"/>
          </a:p>
        </p:txBody>
      </p:sp>
      <p:sp>
        <p:nvSpPr>
          <p:cNvPr id="24" name="Line 16"/>
          <p:cNvSpPr>
            <a:spLocks noChangeShapeType="1"/>
          </p:cNvSpPr>
          <p:nvPr/>
        </p:nvSpPr>
        <p:spPr bwMode="auto">
          <a:xfrm flipH="1">
            <a:off x="3275856" y="4869160"/>
            <a:ext cx="1008112" cy="0"/>
          </a:xfrm>
          <a:prstGeom prst="line">
            <a:avLst/>
          </a:prstGeom>
          <a:noFill/>
          <a:ln w="76200">
            <a:solidFill>
              <a:srgbClr val="7030A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 dirty="0"/>
          </a:p>
        </p:txBody>
      </p:sp>
      <p:sp>
        <p:nvSpPr>
          <p:cNvPr id="25" name="Line 16"/>
          <p:cNvSpPr>
            <a:spLocks noChangeShapeType="1"/>
          </p:cNvSpPr>
          <p:nvPr/>
        </p:nvSpPr>
        <p:spPr bwMode="auto">
          <a:xfrm flipH="1">
            <a:off x="1547664" y="4869160"/>
            <a:ext cx="1008112" cy="0"/>
          </a:xfrm>
          <a:prstGeom prst="line">
            <a:avLst/>
          </a:prstGeom>
          <a:noFill/>
          <a:ln w="76200">
            <a:solidFill>
              <a:srgbClr val="7030A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012160" y="188640"/>
            <a:ext cx="2520280" cy="280831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Назови картинки 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Павел предлагает назвать картинки. Щелкни мышкой и назови картинки: </a:t>
            </a:r>
            <a:r>
              <a:rPr lang="ru-RU" sz="2000" i="1" dirty="0" smtClean="0">
                <a:solidFill>
                  <a:srgbClr val="002060"/>
                </a:solidFill>
              </a:rPr>
              <a:t>зал, бокал, пенал, вокзал, пол, гол, кол, стол.</a:t>
            </a:r>
          </a:p>
        </p:txBody>
      </p:sp>
      <p:sp>
        <p:nvSpPr>
          <p:cNvPr id="18" name="AutoShape 6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04448" y="0"/>
            <a:ext cx="539552" cy="620688"/>
          </a:xfrm>
          <a:prstGeom prst="actionButtonDocumen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5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14" grpId="0" animBg="1"/>
      <p:bldP spid="14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alpha val="63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Содержимое 2"/>
          <p:cNvSpPr>
            <a:spLocks noGrp="1"/>
          </p:cNvSpPr>
          <p:nvPr>
            <p:ph idx="1"/>
          </p:nvPr>
        </p:nvSpPr>
        <p:spPr>
          <a:xfrm>
            <a:off x="914400" y="1500188"/>
            <a:ext cx="8229600" cy="4525962"/>
          </a:xfrm>
        </p:spPr>
        <p:txBody>
          <a:bodyPr/>
          <a:lstStyle/>
          <a:p>
            <a:pPr>
              <a:buFontTx/>
              <a:buNone/>
            </a:pPr>
            <a:r>
              <a:rPr lang="ru-RU" smtClean="0"/>
              <a:t> </a:t>
            </a:r>
          </a:p>
        </p:txBody>
      </p:sp>
      <p:pic>
        <p:nvPicPr>
          <p:cNvPr id="24580" name="Picture 2" descr="D:\Света\практика по работе\изготовить презентацию\картинки\л\463dcfd185f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082754"/>
            <a:ext cx="1080120" cy="1334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3" descr="D:\Света\практика по работе\изготовить презентацию\картинки\л\f_4b692e9718bb9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32040" y="1988840"/>
            <a:ext cx="1762125" cy="141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D:\Света\практика по работе\изготовить презентацию\картинки\л\m221991_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47664" y="404664"/>
            <a:ext cx="792088" cy="1370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D:\Света\практика по работе\изготовить презентацию\картинки\л\к         щ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84168" y="5229200"/>
            <a:ext cx="1214437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5" name="Picture 4" descr="D:\Света\практика по работе\изготовить презентацию\картинки\л\Рисунок8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88224" y="1988840"/>
            <a:ext cx="1323975" cy="105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1" name="Picture 5" descr="D:\Света\практика по работе\изготовить презентацию\картинки\л\main_pic_800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52320" y="5361106"/>
            <a:ext cx="1152128" cy="1227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D:\Света\практика по работе\изготовить презентацию\картинки\л\img_8117-2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2080" y="3501008"/>
            <a:ext cx="1285875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3" name="Picture 7" descr="D:\Света\практика по работе\изготовить презентацию\картинки\л\1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32240" y="3501008"/>
            <a:ext cx="1285875" cy="140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Заголовок 11"/>
          <p:cNvSpPr txBox="1">
            <a:spLocks/>
          </p:cNvSpPr>
          <p:nvPr/>
        </p:nvSpPr>
        <p:spPr>
          <a:xfrm>
            <a:off x="3131840" y="2708920"/>
            <a:ext cx="1571625" cy="213742"/>
          </a:xfrm>
          <a:prstGeom prst="rightArrow">
            <a:avLst/>
          </a:prstGeom>
          <a:solidFill>
            <a:srgbClr val="0070C0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250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/>
              <a:t>  </a:t>
            </a:r>
            <a:endParaRPr lang="ru-RU" sz="4400" dirty="0"/>
          </a:p>
        </p:txBody>
      </p:sp>
      <p:pic>
        <p:nvPicPr>
          <p:cNvPr id="24594" name="Picture 20" descr="D:\Света\практика по работе\изготовить презентацию\картинки\лi.jpe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87824" y="5092096"/>
            <a:ext cx="1871786" cy="1765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5" name="Picture 17" descr="https://im1-tub-ru.yandex.net/i?id=87f3729d54cfb804e10dd865ab8032fa-l&amp;n=13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520" y="260648"/>
            <a:ext cx="1296144" cy="1723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3" descr="D:\Света\практика по работе\изготовить презентацию\картинки\л\Рисунок5.jp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7984" y="332656"/>
            <a:ext cx="2376264" cy="162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Заголовок 11"/>
          <p:cNvSpPr txBox="1">
            <a:spLocks/>
          </p:cNvSpPr>
          <p:nvPr/>
        </p:nvSpPr>
        <p:spPr>
          <a:xfrm>
            <a:off x="2627784" y="908720"/>
            <a:ext cx="1571625" cy="213742"/>
          </a:xfrm>
          <a:prstGeom prst="rightArrow">
            <a:avLst/>
          </a:prstGeom>
          <a:solidFill>
            <a:srgbClr val="0070C0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250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/>
              <a:t>  </a:t>
            </a:r>
            <a:endParaRPr lang="ru-RU" sz="4400" dirty="0"/>
          </a:p>
        </p:txBody>
      </p:sp>
      <p:sp>
        <p:nvSpPr>
          <p:cNvPr id="24" name="Заголовок 11"/>
          <p:cNvSpPr txBox="1">
            <a:spLocks/>
          </p:cNvSpPr>
          <p:nvPr/>
        </p:nvSpPr>
        <p:spPr>
          <a:xfrm>
            <a:off x="3707904" y="4149080"/>
            <a:ext cx="1571625" cy="213742"/>
          </a:xfrm>
          <a:prstGeom prst="rightArrow">
            <a:avLst/>
          </a:prstGeom>
          <a:solidFill>
            <a:srgbClr val="0070C0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250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/>
              <a:t>  </a:t>
            </a:r>
            <a:endParaRPr lang="ru-RU" sz="4400" dirty="0"/>
          </a:p>
        </p:txBody>
      </p:sp>
      <p:sp>
        <p:nvSpPr>
          <p:cNvPr id="25" name="Заголовок 11"/>
          <p:cNvSpPr txBox="1">
            <a:spLocks/>
          </p:cNvSpPr>
          <p:nvPr/>
        </p:nvSpPr>
        <p:spPr>
          <a:xfrm>
            <a:off x="4427984" y="5733256"/>
            <a:ext cx="1571625" cy="213742"/>
          </a:xfrm>
          <a:prstGeom prst="rightArrow">
            <a:avLst/>
          </a:prstGeom>
          <a:solidFill>
            <a:srgbClr val="0070C0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250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/>
              <a:t>  </a:t>
            </a:r>
            <a:endParaRPr lang="ru-RU" sz="4400" dirty="0"/>
          </a:p>
        </p:txBody>
      </p:sp>
      <p:pic>
        <p:nvPicPr>
          <p:cNvPr id="26" name="Picture 16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79712" y="3284984"/>
            <a:ext cx="2304256" cy="179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Скругленный прямоугольник 18"/>
          <p:cNvSpPr/>
          <p:nvPr/>
        </p:nvSpPr>
        <p:spPr>
          <a:xfrm>
            <a:off x="6948264" y="188640"/>
            <a:ext cx="1979712" cy="20882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Составь предложение</a:t>
            </a:r>
          </a:p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По картинкам составь предложения.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5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24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04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04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60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0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0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0" dur="1000"/>
                                        <p:tgtEl>
                                          <p:spTgt spid="60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4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4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0" dur="1000"/>
                                        <p:tgtEl>
                                          <p:spTgt spid="24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7" grpId="0" animBg="1"/>
      <p:bldP spid="23" grpId="0" animBg="1"/>
      <p:bldP spid="24" grpId="0" animBg="1"/>
      <p:bldP spid="25" grpId="0" animBg="1"/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www.pd4pic.com/images/bookshelves-rack-shelve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6"/>
            <a:ext cx="7056438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16" descr="https://im2-tub-ru.yandex.net/i?id=c85cd094cab7c3a06de2f8334bc107a4&amp;n=33&amp;h=215&amp;w=12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24828">
            <a:off x="453197" y="4242123"/>
            <a:ext cx="504825" cy="124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1" name="Picture 6" descr="lampe_0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4581128"/>
            <a:ext cx="889000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2" name="Picture 11" descr="scan 426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 contrast="24000"/>
          </a:blip>
          <a:srcRect/>
          <a:stretch>
            <a:fillRect/>
          </a:stretch>
        </p:blipFill>
        <p:spPr bwMode="auto">
          <a:xfrm rot="20835659">
            <a:off x="93962" y="5680203"/>
            <a:ext cx="1524000" cy="102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3" name="Picture 9" descr="klipart_1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87824" y="4437112"/>
            <a:ext cx="1073150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 descr="D:\Света\практика по работе\изготовить презентацию\картинки\л\псв.gif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060200">
            <a:off x="2038154" y="5856262"/>
            <a:ext cx="1440160" cy="157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 descr="D:\Света\практика по работе\изготовить презентацию\картинки\л\m221991_0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876256" y="3645024"/>
            <a:ext cx="2267744" cy="3212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5" descr="C:\Documents and Settings\Jenya\Рабочий стол\женя\картинки\школьгые предметы\школьн.принадл\7d8f85c0e864t.png"/>
          <p:cNvPicPr>
            <a:picLocks noChangeAspect="1" noChangeArrowheads="1"/>
          </p:cNvPicPr>
          <p:nvPr/>
        </p:nvPicPr>
        <p:blipFill>
          <a:blip r:embed="rId9" cstate="print"/>
          <a:srcRect l="14935" r="10390" b="7637"/>
          <a:stretch>
            <a:fillRect/>
          </a:stretch>
        </p:blipFill>
        <p:spPr bwMode="auto">
          <a:xfrm>
            <a:off x="4499992" y="4365104"/>
            <a:ext cx="1080120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0" descr="http://images.ua.prom.st/329696864_w640_h640_pencilcase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21151396">
            <a:off x="5240020" y="5537180"/>
            <a:ext cx="1512168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8" descr="scan3 21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 contrast="24000"/>
          </a:blip>
          <a:srcRect/>
          <a:stretch>
            <a:fillRect/>
          </a:stretch>
        </p:blipFill>
        <p:spPr bwMode="auto">
          <a:xfrm rot="21430427">
            <a:off x="3659486" y="5830606"/>
            <a:ext cx="1442966" cy="992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D:\Света\практика по работе\изготовить презентацию\картинки\л\38791.272.jp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220" r="16713"/>
          <a:stretch>
            <a:fillRect/>
          </a:stretch>
        </p:blipFill>
        <p:spPr bwMode="auto">
          <a:xfrm>
            <a:off x="6732240" y="5157192"/>
            <a:ext cx="720080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4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7.40741E-7 L 0.08438 -0.6083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00" y="-30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8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4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11111E-6 L 0.16406 -0.6692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00" y="-33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9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48148E-6 L 0.25365 -0.8048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00" y="-40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4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81481E-6 L -0.00348 -0.45348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04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-22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9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04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2.22222E-6 L 0.06788 -0.5497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00" y="-27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9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81481E-6 L 0.01961 -0.43033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0" y="-21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3.7037E-6 L -0.32552 -0.3805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00" y="-19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59259E-6 L -0.26597 -0.37569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00" y="-18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48148E-6 L -0.14948 -0.29329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00" y="-14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D:\Света\практика по работе\изготовить презентацию\картинки\л\463dcfd185f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4438" y="188913"/>
            <a:ext cx="1214437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20" descr="D:\Света\практика по работе\изготовить презентацию\картинки\лi.jp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39975" y="1341438"/>
            <a:ext cx="1655763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17" descr="https://im1-tub-ru.yandex.net/i?id=87f3729d54cfb804e10dd865ab8032fa-l&amp;n=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87675" y="5275263"/>
            <a:ext cx="1190625" cy="158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D:\Света\практика по работе\изготовить презентацию\картинки\л\m221991_0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11413" y="4221163"/>
            <a:ext cx="114300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6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1050" y="2565400"/>
            <a:ext cx="1873250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1" name="TextBox 7"/>
          <p:cNvSpPr txBox="1">
            <a:spLocks noChangeArrowheads="1"/>
          </p:cNvSpPr>
          <p:nvPr/>
        </p:nvSpPr>
        <p:spPr bwMode="auto">
          <a:xfrm>
            <a:off x="6948488" y="692150"/>
            <a:ext cx="981075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Алла</a:t>
            </a:r>
          </a:p>
          <a:p>
            <a:r>
              <a:rPr lang="ru-RU"/>
              <a:t>Мила</a:t>
            </a:r>
          </a:p>
          <a:p>
            <a:r>
              <a:rPr lang="ru-RU"/>
              <a:t>Лада</a:t>
            </a:r>
          </a:p>
          <a:p>
            <a:r>
              <a:rPr lang="ru-RU"/>
              <a:t>Володя</a:t>
            </a:r>
          </a:p>
          <a:p>
            <a:r>
              <a:rPr lang="ru-RU"/>
              <a:t>Павел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Света\практика по работе\изготовить презентацию\картинки\л\Рисунок8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47864" y="1484784"/>
            <a:ext cx="1472712" cy="1115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 descr="D:\Света\практика по работе\изготовить презентацию\картинки\л\Рисунок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553" b="22264"/>
          <a:stretch>
            <a:fillRect/>
          </a:stretch>
        </p:blipFill>
        <p:spPr bwMode="auto">
          <a:xfrm>
            <a:off x="3779912" y="-171400"/>
            <a:ext cx="2016224" cy="1124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5" descr="D:\Света\практика по работе\изготовить презентацию\картинки\л\main_pic_80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4048" y="1052736"/>
            <a:ext cx="1536072" cy="1843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6" descr="D:\Света\практика по работе\изготовить презентацию\картинки\л\beet-color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971381">
            <a:off x="529242" y="1634476"/>
            <a:ext cx="1762340" cy="1209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5" descr="ц62"/>
          <p:cNvPicPr>
            <a:picLocks noChangeAspect="1" noChangeArrowheads="1"/>
          </p:cNvPicPr>
          <p:nvPr/>
        </p:nvPicPr>
        <p:blipFill>
          <a:blip r:embed="rId6" cstate="print">
            <a:lum bright="24000" contrast="18000"/>
          </a:blip>
          <a:srcRect/>
          <a:stretch>
            <a:fillRect/>
          </a:stretch>
        </p:blipFill>
        <p:spPr bwMode="auto">
          <a:xfrm rot="21214392">
            <a:off x="6798258" y="180089"/>
            <a:ext cx="816965" cy="2172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3" name="Picture 14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7595" b="32115"/>
          <a:stretch>
            <a:fillRect/>
          </a:stretch>
        </p:blipFill>
        <p:spPr bwMode="auto">
          <a:xfrm rot="7110977">
            <a:off x="7275794" y="783027"/>
            <a:ext cx="2483045" cy="667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5" descr="http://clipart-library.com/images/6crobGLcK.gif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67744" y="188640"/>
            <a:ext cx="1296144" cy="1589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 descr="D:\Света\практика по работе\изготовить презентацию\картинки\л\m221991_0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143459"/>
            <a:ext cx="1907704" cy="2714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8" descr="кеп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18646401">
            <a:off x="-149571" y="63392"/>
            <a:ext cx="1403648" cy="1295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Скругленный прямоугольник 15"/>
          <p:cNvSpPr/>
          <p:nvPr/>
        </p:nvSpPr>
        <p:spPr>
          <a:xfrm>
            <a:off x="6228184" y="260648"/>
            <a:ext cx="2664296" cy="331236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 Володя и Алла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 Щелкни мышкой по картинке и назови по образцу: </a:t>
            </a:r>
            <a:r>
              <a:rPr lang="ru-RU" sz="2000" i="1" dirty="0" smtClean="0">
                <a:solidFill>
                  <a:srgbClr val="002060"/>
                </a:solidFill>
              </a:rPr>
              <a:t> у  Лады метла – это </a:t>
            </a:r>
            <a:r>
              <a:rPr lang="ru-RU" sz="2000" i="1" dirty="0" err="1" smtClean="0">
                <a:solidFill>
                  <a:srgbClr val="002060"/>
                </a:solidFill>
              </a:rPr>
              <a:t>Ладына</a:t>
            </a:r>
            <a:r>
              <a:rPr lang="ru-RU" sz="2000" i="1" dirty="0" smtClean="0">
                <a:solidFill>
                  <a:srgbClr val="002060"/>
                </a:solidFill>
              </a:rPr>
              <a:t> метла;</a:t>
            </a:r>
          </a:p>
          <a:p>
            <a:pPr algn="ctr"/>
            <a:r>
              <a:rPr lang="ru-RU" sz="2000" i="1" dirty="0" smtClean="0">
                <a:solidFill>
                  <a:srgbClr val="002060"/>
                </a:solidFill>
              </a:rPr>
              <a:t>У Володи клоун – это Володин клоун.</a:t>
            </a:r>
            <a:endParaRPr lang="ru-RU" i="1" dirty="0" smtClean="0"/>
          </a:p>
          <a:p>
            <a:pPr algn="ctr"/>
            <a:r>
              <a:rPr lang="ru-RU" b="1" dirty="0" smtClean="0">
                <a:solidFill>
                  <a:srgbClr val="422C16"/>
                </a:solidFill>
              </a:rPr>
              <a:t> </a:t>
            </a:r>
            <a:endParaRPr lang="ru-RU" dirty="0" smtClean="0"/>
          </a:p>
          <a:p>
            <a:pPr algn="ctr"/>
            <a:r>
              <a:rPr lang="ru-RU" b="1" dirty="0" smtClean="0">
                <a:solidFill>
                  <a:srgbClr val="422C16"/>
                </a:solidFill>
              </a:rPr>
              <a:t> </a:t>
            </a:r>
            <a:endParaRPr lang="ru-RU" b="1" i="1" dirty="0">
              <a:solidFill>
                <a:srgbClr val="422C16"/>
              </a:solidFill>
            </a:endParaRPr>
          </a:p>
        </p:txBody>
      </p:sp>
      <p:pic>
        <p:nvPicPr>
          <p:cNvPr id="15" name="Picture 2" descr="D:\Света\практика по работе\изготовить презентацию\картинки\л\463dcfd185f3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flipH="1">
            <a:off x="7539194" y="4797152"/>
            <a:ext cx="1604806" cy="2060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2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7 -0.00926 L -0.65191 0.677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800" y="34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7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2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2.22222E-6 L -0.02726 0.6708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0" y="33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7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2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1.48148E-6 L -0.23368 0.5273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00" y="26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6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2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44444E-6 L -0.14965 0.83149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00" y="41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6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2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7037E-7 L 0.51128 0.5828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00" y="29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6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12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4.81481E-6 L 0.38403 0.50671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00" y="25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6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96296E-6 L 0.37014 0.5562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00" y="27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7037E-6 L 0.13246 0.55371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00" y="27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100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35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D:\Света\практика по работе\изготовить презентацию\картинки\л\о5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EF9"/>
              </a:clrFrom>
              <a:clrTo>
                <a:srgbClr val="FDFE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27784" y="4149080"/>
            <a:ext cx="1440160" cy="2133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 descr="D:\Света\практика по работе\изготовить презентацию\картинки\л\шщт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99792" y="1196752"/>
            <a:ext cx="1656184" cy="1670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D:\Света\практика по работе\изготовить презентацию\картинки\л\0056566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02961" y="1196752"/>
            <a:ext cx="1741039" cy="1786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D:\Света\практика по работе\изготовить презентацию\картинки\л\тщ6и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85278" y="4269778"/>
            <a:ext cx="1829721" cy="1991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D:\Света\практика по работе\изготовить презентацию\картинки\л\дп п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980728"/>
            <a:ext cx="2123728" cy="19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2" descr="D:\Света\практика по работе\изготовить презентацию\картинки\л\01labgi0l1238703282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696"/>
          <a:stretch>
            <a:fillRect/>
          </a:stretch>
        </p:blipFill>
        <p:spPr bwMode="auto">
          <a:xfrm>
            <a:off x="4932040" y="1196752"/>
            <a:ext cx="1944216" cy="162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 descr="scan3 21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 contrast="24000"/>
          </a:blip>
          <a:srcRect/>
          <a:stretch>
            <a:fillRect/>
          </a:stretch>
        </p:blipFill>
        <p:spPr bwMode="auto">
          <a:xfrm>
            <a:off x="0" y="4653136"/>
            <a:ext cx="1979711" cy="1361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7" descr="https://im1-tub-ru.yandex.net/i?id=87f3729d54cfb804e10dd865ab8032fa-l&amp;n=13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88870" y="3573015"/>
            <a:ext cx="2471153" cy="3284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Line 16"/>
          <p:cNvSpPr>
            <a:spLocks noChangeShapeType="1"/>
          </p:cNvSpPr>
          <p:nvPr/>
        </p:nvSpPr>
        <p:spPr bwMode="auto">
          <a:xfrm flipH="1">
            <a:off x="6444208" y="5157192"/>
            <a:ext cx="1008112" cy="0"/>
          </a:xfrm>
          <a:prstGeom prst="line">
            <a:avLst/>
          </a:prstGeom>
          <a:noFill/>
          <a:ln w="76200">
            <a:solidFill>
              <a:srgbClr val="7030A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 dirty="0"/>
          </a:p>
        </p:txBody>
      </p:sp>
      <p:sp>
        <p:nvSpPr>
          <p:cNvPr id="14" name="Line 16"/>
          <p:cNvSpPr>
            <a:spLocks noChangeShapeType="1"/>
          </p:cNvSpPr>
          <p:nvPr/>
        </p:nvSpPr>
        <p:spPr bwMode="auto">
          <a:xfrm flipH="1">
            <a:off x="3923928" y="5013176"/>
            <a:ext cx="1008112" cy="0"/>
          </a:xfrm>
          <a:prstGeom prst="line">
            <a:avLst/>
          </a:prstGeom>
          <a:noFill/>
          <a:ln w="76200">
            <a:solidFill>
              <a:srgbClr val="7030A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 dirty="0"/>
          </a:p>
        </p:txBody>
      </p:sp>
      <p:sp>
        <p:nvSpPr>
          <p:cNvPr id="15" name="Line 16"/>
          <p:cNvSpPr>
            <a:spLocks noChangeShapeType="1"/>
          </p:cNvSpPr>
          <p:nvPr/>
        </p:nvSpPr>
        <p:spPr bwMode="auto">
          <a:xfrm flipH="1">
            <a:off x="1691680" y="4941168"/>
            <a:ext cx="1008112" cy="0"/>
          </a:xfrm>
          <a:prstGeom prst="line">
            <a:avLst/>
          </a:prstGeom>
          <a:noFill/>
          <a:ln w="76200">
            <a:solidFill>
              <a:srgbClr val="7030A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 dirty="0"/>
          </a:p>
        </p:txBody>
      </p:sp>
      <p:sp>
        <p:nvSpPr>
          <p:cNvPr id="16" name="Line 16"/>
          <p:cNvSpPr>
            <a:spLocks noChangeShapeType="1"/>
          </p:cNvSpPr>
          <p:nvPr/>
        </p:nvSpPr>
        <p:spPr bwMode="auto">
          <a:xfrm flipV="1">
            <a:off x="539552" y="3356992"/>
            <a:ext cx="0" cy="1080120"/>
          </a:xfrm>
          <a:prstGeom prst="line">
            <a:avLst/>
          </a:prstGeom>
          <a:noFill/>
          <a:ln w="76200">
            <a:solidFill>
              <a:srgbClr val="7030A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 dirty="0"/>
          </a:p>
        </p:txBody>
      </p:sp>
      <p:sp>
        <p:nvSpPr>
          <p:cNvPr id="17" name="Line 16"/>
          <p:cNvSpPr>
            <a:spLocks noChangeShapeType="1"/>
          </p:cNvSpPr>
          <p:nvPr/>
        </p:nvSpPr>
        <p:spPr bwMode="auto">
          <a:xfrm>
            <a:off x="1403648" y="2204864"/>
            <a:ext cx="1008112" cy="0"/>
          </a:xfrm>
          <a:prstGeom prst="line">
            <a:avLst/>
          </a:prstGeom>
          <a:noFill/>
          <a:ln w="76200">
            <a:solidFill>
              <a:srgbClr val="7030A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 dirty="0"/>
          </a:p>
        </p:txBody>
      </p:sp>
      <p:sp>
        <p:nvSpPr>
          <p:cNvPr id="18" name="Line 16"/>
          <p:cNvSpPr>
            <a:spLocks noChangeShapeType="1"/>
          </p:cNvSpPr>
          <p:nvPr/>
        </p:nvSpPr>
        <p:spPr bwMode="auto">
          <a:xfrm>
            <a:off x="4283968" y="2276872"/>
            <a:ext cx="1008112" cy="0"/>
          </a:xfrm>
          <a:prstGeom prst="line">
            <a:avLst/>
          </a:prstGeom>
          <a:noFill/>
          <a:ln w="76200">
            <a:solidFill>
              <a:srgbClr val="7030A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 dirty="0"/>
          </a:p>
        </p:txBody>
      </p:sp>
      <p:sp>
        <p:nvSpPr>
          <p:cNvPr id="19" name="Line 16"/>
          <p:cNvSpPr>
            <a:spLocks noChangeShapeType="1"/>
          </p:cNvSpPr>
          <p:nvPr/>
        </p:nvSpPr>
        <p:spPr bwMode="auto">
          <a:xfrm>
            <a:off x="6804248" y="2204864"/>
            <a:ext cx="1008112" cy="0"/>
          </a:xfrm>
          <a:prstGeom prst="line">
            <a:avLst/>
          </a:prstGeom>
          <a:noFill/>
          <a:ln w="76200">
            <a:solidFill>
              <a:srgbClr val="7030A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724128" y="188640"/>
            <a:ext cx="2880320" cy="25922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422C16"/>
                </a:solidFill>
              </a:rPr>
              <a:t>Назови картинки </a:t>
            </a:r>
          </a:p>
          <a:p>
            <a:pPr algn="ctr"/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</a:rPr>
              <a:t>Павел предлагает назвать картинки. </a:t>
            </a:r>
            <a:r>
              <a:rPr lang="ru-RU" sz="2000" dirty="0" smtClean="0">
                <a:solidFill>
                  <a:srgbClr val="422C16"/>
                </a:solidFill>
              </a:rPr>
              <a:t>Щелкни мышкой и назови картинки: </a:t>
            </a:r>
            <a:r>
              <a:rPr lang="ru-RU" sz="2000" i="1" dirty="0" smtClean="0">
                <a:solidFill>
                  <a:srgbClr val="422C16"/>
                </a:solidFill>
              </a:rPr>
              <a:t>дул, стул, мел, факел, котел, осел, козел.</a:t>
            </a:r>
          </a:p>
        </p:txBody>
      </p:sp>
      <p:sp>
        <p:nvSpPr>
          <p:cNvPr id="20" name="AutoShape 6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04448" y="0"/>
            <a:ext cx="539552" cy="620688"/>
          </a:xfrm>
          <a:prstGeom prst="actionButtonDocumen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11" grpId="1" animBg="1"/>
      <p:bldP spid="11" grpId="2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>
                <a:alpha val="34000"/>
              </a:srgb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:\Света\практика по работе\изготовить презентацию\картинки\л\80966725_25196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63888" y="260648"/>
            <a:ext cx="2087563" cy="199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D:\Света\практика по работе\изготовить презентацию\картинки\л\зьз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31640" y="764704"/>
            <a:ext cx="1995487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D:\Света\практика по работе\изготовить презентацию\картинки\л\щш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59632" y="3933056"/>
            <a:ext cx="2357438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D:\Света\практика по работе\изготовить презентацию\картинки\л\щшт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99142">
            <a:off x="3814906" y="5225858"/>
            <a:ext cx="1324570" cy="1696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D:\Света\практика по работе\изготовить презентацию\картинки\л\Bulochka_belosnezhka_b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24128" y="692696"/>
            <a:ext cx="1733948" cy="1781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7" name="Picture 18" descr="4ц"/>
          <p:cNvPicPr>
            <a:picLocks noChangeAspect="1" noChangeArrowheads="1"/>
          </p:cNvPicPr>
          <p:nvPr/>
        </p:nvPicPr>
        <p:blipFill>
          <a:blip r:embed="rId7" cstate="print">
            <a:lum bright="6000" contrast="12000"/>
          </a:blip>
          <a:srcRect t="24583"/>
          <a:stretch>
            <a:fillRect/>
          </a:stretch>
        </p:blipFill>
        <p:spPr bwMode="auto">
          <a:xfrm>
            <a:off x="5436096" y="5301208"/>
            <a:ext cx="1728192" cy="184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7" descr="https://im1-tub-ru.yandex.net/i?id=87f3729d54cfb804e10dd865ab8032fa-l&amp;n=13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48264" y="2348880"/>
            <a:ext cx="2525321" cy="3356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 descr="акйй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3568" y="2636912"/>
            <a:ext cx="1619672" cy="1479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Скругленный прямоугольник 25"/>
          <p:cNvSpPr/>
          <p:nvPr/>
        </p:nvSpPr>
        <p:spPr>
          <a:xfrm>
            <a:off x="6660232" y="188640"/>
            <a:ext cx="1944216" cy="230425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422C16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Что  увидел Павел? 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Щелкай по стрелке и называй: Павел увидел вилку,..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sp>
        <p:nvSpPr>
          <p:cNvPr id="27" name="Line 11"/>
          <p:cNvSpPr>
            <a:spLocks noChangeShapeType="1"/>
          </p:cNvSpPr>
          <p:nvPr/>
        </p:nvSpPr>
        <p:spPr bwMode="auto">
          <a:xfrm flipH="1">
            <a:off x="3851920" y="4149080"/>
            <a:ext cx="2808312" cy="360040"/>
          </a:xfrm>
          <a:prstGeom prst="line">
            <a:avLst/>
          </a:prstGeom>
          <a:noFill/>
          <a:ln w="139700">
            <a:solidFill>
              <a:srgbClr val="0070C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 dirty="0"/>
          </a:p>
        </p:txBody>
      </p:sp>
      <p:sp>
        <p:nvSpPr>
          <p:cNvPr id="28" name="Line 12"/>
          <p:cNvSpPr>
            <a:spLocks noChangeShapeType="1"/>
          </p:cNvSpPr>
          <p:nvPr/>
        </p:nvSpPr>
        <p:spPr bwMode="auto">
          <a:xfrm flipH="1" flipV="1">
            <a:off x="5292080" y="2348880"/>
            <a:ext cx="1440160" cy="1728192"/>
          </a:xfrm>
          <a:prstGeom prst="line">
            <a:avLst/>
          </a:prstGeom>
          <a:noFill/>
          <a:ln w="139700">
            <a:solidFill>
              <a:srgbClr val="0070C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 dirty="0"/>
          </a:p>
        </p:txBody>
      </p:sp>
      <p:sp>
        <p:nvSpPr>
          <p:cNvPr id="29" name="Line 13"/>
          <p:cNvSpPr>
            <a:spLocks noChangeShapeType="1"/>
          </p:cNvSpPr>
          <p:nvPr/>
        </p:nvSpPr>
        <p:spPr bwMode="auto">
          <a:xfrm flipH="1">
            <a:off x="6516216" y="4077072"/>
            <a:ext cx="144016" cy="1152128"/>
          </a:xfrm>
          <a:prstGeom prst="line">
            <a:avLst/>
          </a:prstGeom>
          <a:noFill/>
          <a:ln w="139700">
            <a:solidFill>
              <a:srgbClr val="0070C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 dirty="0"/>
          </a:p>
        </p:txBody>
      </p:sp>
      <p:sp>
        <p:nvSpPr>
          <p:cNvPr id="30" name="Line 14"/>
          <p:cNvSpPr>
            <a:spLocks noChangeShapeType="1"/>
          </p:cNvSpPr>
          <p:nvPr/>
        </p:nvSpPr>
        <p:spPr bwMode="auto">
          <a:xfrm flipH="1" flipV="1">
            <a:off x="3779912" y="3573016"/>
            <a:ext cx="2880320" cy="504056"/>
          </a:xfrm>
          <a:prstGeom prst="line">
            <a:avLst/>
          </a:prstGeom>
          <a:noFill/>
          <a:ln w="139700">
            <a:solidFill>
              <a:srgbClr val="0070C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 dirty="0"/>
          </a:p>
        </p:txBody>
      </p:sp>
      <p:sp>
        <p:nvSpPr>
          <p:cNvPr id="31" name="Line 15"/>
          <p:cNvSpPr>
            <a:spLocks noChangeShapeType="1"/>
          </p:cNvSpPr>
          <p:nvPr/>
        </p:nvSpPr>
        <p:spPr bwMode="auto">
          <a:xfrm flipH="1" flipV="1">
            <a:off x="6588224" y="2564904"/>
            <a:ext cx="144016" cy="1584176"/>
          </a:xfrm>
          <a:prstGeom prst="line">
            <a:avLst/>
          </a:prstGeom>
          <a:noFill/>
          <a:ln w="139700">
            <a:solidFill>
              <a:srgbClr val="0070C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 dirty="0"/>
          </a:p>
        </p:txBody>
      </p:sp>
      <p:sp>
        <p:nvSpPr>
          <p:cNvPr id="32" name="Line 16"/>
          <p:cNvSpPr>
            <a:spLocks noChangeShapeType="1"/>
          </p:cNvSpPr>
          <p:nvPr/>
        </p:nvSpPr>
        <p:spPr bwMode="auto">
          <a:xfrm flipH="1">
            <a:off x="5364088" y="4077072"/>
            <a:ext cx="1368152" cy="936104"/>
          </a:xfrm>
          <a:prstGeom prst="line">
            <a:avLst/>
          </a:prstGeom>
          <a:noFill/>
          <a:ln w="139700">
            <a:solidFill>
              <a:srgbClr val="0070C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 dirty="0"/>
          </a:p>
        </p:txBody>
      </p:sp>
      <p:sp>
        <p:nvSpPr>
          <p:cNvPr id="33" name="Line 17"/>
          <p:cNvSpPr>
            <a:spLocks noChangeShapeType="1"/>
          </p:cNvSpPr>
          <p:nvPr/>
        </p:nvSpPr>
        <p:spPr bwMode="auto">
          <a:xfrm flipH="1" flipV="1">
            <a:off x="4067944" y="2636912"/>
            <a:ext cx="2664296" cy="1512168"/>
          </a:xfrm>
          <a:prstGeom prst="line">
            <a:avLst/>
          </a:prstGeom>
          <a:noFill/>
          <a:ln w="139700">
            <a:solidFill>
              <a:srgbClr val="0070C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 dirty="0"/>
          </a:p>
        </p:txBody>
      </p:sp>
      <p:sp>
        <p:nvSpPr>
          <p:cNvPr id="18" name="AutoShape 6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04448" y="0"/>
            <a:ext cx="539552" cy="620688"/>
          </a:xfrm>
          <a:prstGeom prst="actionButtonDocumen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6" grpId="0" animBg="1"/>
      <p:bldP spid="26" grpId="1" animBg="1"/>
      <p:bldP spid="27" grpId="0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>
                <a:alpha val="0"/>
              </a:srgb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D:\Света\практика по работе\изготовить презентацию\картинки\3x100suv_la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83768" y="5085184"/>
            <a:ext cx="1436688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4" descr="D:\Света\практика по работе\изготовить презентацию\картинки\л\imgh896402png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AFEFF"/>
              </a:clrFrom>
              <a:clrTo>
                <a:srgbClr val="FA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04248" y="1124744"/>
            <a:ext cx="2056671" cy="1193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9" name="Рисунок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AFFFF"/>
              </a:clrFrom>
              <a:clrTo>
                <a:srgbClr val="FA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2080" y="908720"/>
            <a:ext cx="1412875" cy="1300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0" descr="https://t4.ftcdn.net/jpg/00/43/94/85/160_F_43948597_K2NXnzVZ0hcXXGouBlxzbSLpfBGRja3t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80312" y="3861048"/>
            <a:ext cx="15240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20" descr="https://t4.ftcdn.net/jpg/00/43/94/85/160_F_43948597_K2NXnzVZ0hcXXGouBlxzbSLpfBGRja3t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56412" y="3861048"/>
            <a:ext cx="1631676" cy="1091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7" descr="D:\Света\практика по работе\изготовить презентацию\картинки\л\free-vector-llama_099081_Llama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548680"/>
            <a:ext cx="1390650" cy="147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6" name="Picture 7" descr="D:\Света\практика по работе\изготовить презентацию\картинки\л\free-vector-llama_099081_Llama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75856" y="404664"/>
            <a:ext cx="1200150" cy="1474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7" name="Picture 7" descr="D:\Света\практика по работе\изготовить презентацию\картинки\л\free-vector-llama_099081_Llama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83768" y="620688"/>
            <a:ext cx="1560512" cy="1474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5" descr="D:\Света\практика по работе\изготовить презентацию\картинки\3x100suv_la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7538" y="4797425"/>
            <a:ext cx="1438275" cy="112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5" descr="D:\Света\практика по работе\изготовить презентацию\картинки\3x100suv_la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1960" y="5229200"/>
            <a:ext cx="1436688" cy="112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2" name="Picture 20" descr="https://t4.ftcdn.net/jpg/00/43/94/85/160_F_43948597_K2NXnzVZ0hcXXGouBlxzbSLpfBGRja3t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04138" y="4509120"/>
            <a:ext cx="1439862" cy="96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6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756592" y="3672483"/>
            <a:ext cx="4094673" cy="3185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6" descr="lampe_01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67744" y="2708920"/>
            <a:ext cx="889000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6" descr="lampe_01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635896" y="2780928"/>
            <a:ext cx="864096" cy="1360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6" descr="lampe_01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283968" y="3068961"/>
            <a:ext cx="792088" cy="124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Облако 22"/>
          <p:cNvSpPr/>
          <p:nvPr/>
        </p:nvSpPr>
        <p:spPr>
          <a:xfrm>
            <a:off x="3131840" y="2564904"/>
            <a:ext cx="2592288" cy="1872208"/>
          </a:xfrm>
          <a:prstGeom prst="clou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Облако 23"/>
          <p:cNvSpPr/>
          <p:nvPr/>
        </p:nvSpPr>
        <p:spPr>
          <a:xfrm>
            <a:off x="3779912" y="4941168"/>
            <a:ext cx="2376264" cy="1916832"/>
          </a:xfrm>
          <a:prstGeom prst="clou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Облако 24"/>
          <p:cNvSpPr/>
          <p:nvPr/>
        </p:nvSpPr>
        <p:spPr>
          <a:xfrm>
            <a:off x="6767736" y="3933056"/>
            <a:ext cx="2376264" cy="1872208"/>
          </a:xfrm>
          <a:prstGeom prst="clou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Облако 25"/>
          <p:cNvSpPr/>
          <p:nvPr/>
        </p:nvSpPr>
        <p:spPr>
          <a:xfrm>
            <a:off x="6660232" y="836712"/>
            <a:ext cx="2304256" cy="1728192"/>
          </a:xfrm>
          <a:prstGeom prst="clou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Облако 26"/>
          <p:cNvSpPr/>
          <p:nvPr/>
        </p:nvSpPr>
        <p:spPr>
          <a:xfrm>
            <a:off x="2051720" y="332656"/>
            <a:ext cx="2592288" cy="1944216"/>
          </a:xfrm>
          <a:prstGeom prst="clou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5436096" y="188640"/>
            <a:ext cx="3096344" cy="172819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Игра «Один – много»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Щелкни мышкой по облаку и  назови много: </a:t>
            </a:r>
          </a:p>
          <a:p>
            <a:pPr algn="ctr"/>
            <a:r>
              <a:rPr lang="ru-RU" sz="2000" i="1" dirty="0" smtClean="0">
                <a:solidFill>
                  <a:srgbClr val="002060"/>
                </a:solidFill>
              </a:rPr>
              <a:t>лама – ламы – лам, </a:t>
            </a:r>
          </a:p>
          <a:p>
            <a:pPr algn="ctr"/>
            <a:r>
              <a:rPr lang="ru-RU" sz="2000" i="1" dirty="0" smtClean="0">
                <a:solidFill>
                  <a:srgbClr val="002060"/>
                </a:solidFill>
              </a:rPr>
              <a:t>лапа - лапы -  лап…</a:t>
            </a:r>
          </a:p>
          <a:p>
            <a:pPr algn="ctr"/>
            <a:r>
              <a:rPr lang="ru-RU" b="1" dirty="0" smtClean="0">
                <a:solidFill>
                  <a:srgbClr val="422C16"/>
                </a:solidFill>
              </a:rPr>
              <a:t> </a:t>
            </a:r>
            <a:endParaRPr lang="ru-RU" b="1" i="1" dirty="0">
              <a:solidFill>
                <a:srgbClr val="422C16"/>
              </a:solidFill>
            </a:endParaRPr>
          </a:p>
        </p:txBody>
      </p:sp>
      <p:sp>
        <p:nvSpPr>
          <p:cNvPr id="29" name="AutoShape 6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04448" y="0"/>
            <a:ext cx="539552" cy="620688"/>
          </a:xfrm>
          <a:prstGeom prst="actionButtonDocumen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>
                <a:alpha val="34000"/>
              </a:srgb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D:\Света\практика по работе\изготовить презентацию\картинки\л\цуч.gif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861048"/>
            <a:ext cx="2666334" cy="2617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D:\Света\практика по работе\изготовить презентацию\картинки\sadovaya_mebel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6539"/>
            <a:ext cx="3419872" cy="3244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D:\Света\практика по работе\изготовить презентацию\картинки\л\от.g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59832" y="1700808"/>
            <a:ext cx="2016050" cy="230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9" name="AutoShape 7" descr="https://img.clipartfox.com/61c6606d944db2214ccb4a577f84e412_pigeon-free-to-use-clipart-white-pigeon-bird-clipart_130-137-thumbnail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dirty="0"/>
          </a:p>
        </p:txBody>
      </p:sp>
      <p:sp>
        <p:nvSpPr>
          <p:cNvPr id="8200" name="AutoShape 9" descr="https://img.clipartfox.com/61c6606d944db2214ccb4a577f84e412_pigeon-free-to-use-clipart-white-pigeon-bird-clipart_130-137-thumbnail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dirty="0"/>
          </a:p>
        </p:txBody>
      </p:sp>
      <p:sp>
        <p:nvSpPr>
          <p:cNvPr id="8201" name="AutoShape 11" descr="https://img.clipartfox.com/61c6606d944db2214ccb4a577f84e412_pigeon-free-to-use-clipart-white-pigeon-bird-clipart_130-137-thumbnail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dirty="0"/>
          </a:p>
        </p:txBody>
      </p:sp>
      <p:sp>
        <p:nvSpPr>
          <p:cNvPr id="8202" name="AutoShape 13" descr="https://img.clipartfox.com/61c6606d944db2214ccb4a577f84e412_pigeon-free-to-use-clipart-white-pigeon-bird-clipart_130-137-thumbnail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dirty="0"/>
          </a:p>
        </p:txBody>
      </p:sp>
      <p:sp>
        <p:nvSpPr>
          <p:cNvPr id="8203" name="AutoShape 15" descr="https://img.clipartfox.com/61c6606d944db2214ccb4a577f84e412_pigeon-free-to-use-clipart-white-pigeon-bird-clipart_130-137-thumbnail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dirty="0"/>
          </a:p>
        </p:txBody>
      </p:sp>
      <p:sp>
        <p:nvSpPr>
          <p:cNvPr id="8204" name="AutoShape 17" descr="https://img.clipartfox.com/61c6606d944db2214ccb4a577f84e412_pigeon-free-to-use-clipart-white-pigeon-bird-clipart_130-137-thumbnail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dirty="0"/>
          </a:p>
        </p:txBody>
      </p:sp>
      <p:pic>
        <p:nvPicPr>
          <p:cNvPr id="15" name="Picture 3" descr="D:\Света\практика по работе\изготовить презентацию\картинки\л\р енв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BF8F1"/>
              </a:clrFrom>
              <a:clrTo>
                <a:srgbClr val="FBF8F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915816" y="4077072"/>
            <a:ext cx="2880320" cy="244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" descr="D:\Света\практика по работе\изготовить презентацию\картинки\л\463dcfd185f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6652474" y="3645024"/>
            <a:ext cx="2491525" cy="3212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0" descr="https://t4.ftcdn.net/jpg/00/43/94/85/160_F_43948597_K2NXnzVZ0hcXXGouBlxzbSLpfBGRja3t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22645" y="404664"/>
            <a:ext cx="3569835" cy="238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Скругленный прямоугольник 21"/>
          <p:cNvSpPr/>
          <p:nvPr/>
        </p:nvSpPr>
        <p:spPr>
          <a:xfrm>
            <a:off x="6084168" y="188640"/>
            <a:ext cx="2520280" cy="374441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422C16"/>
                </a:solidFill>
              </a:rPr>
              <a:t>Игра «Назови ласково»</a:t>
            </a:r>
          </a:p>
          <a:p>
            <a:pPr algn="ctr"/>
            <a:r>
              <a:rPr lang="ru-RU" sz="2000" dirty="0" smtClean="0">
                <a:solidFill>
                  <a:srgbClr val="422C16"/>
                </a:solidFill>
              </a:rPr>
              <a:t>.  Щелкни мышкой по картинке и назови предметы ласково: </a:t>
            </a:r>
          </a:p>
          <a:p>
            <a:pPr algn="ctr"/>
            <a:r>
              <a:rPr lang="ru-RU" sz="2000" i="1" dirty="0" smtClean="0">
                <a:solidFill>
                  <a:srgbClr val="422C16"/>
                </a:solidFill>
              </a:rPr>
              <a:t>лавка – лавочка, лодка – лодочка, ладонь – ладошка, </a:t>
            </a:r>
          </a:p>
          <a:p>
            <a:pPr algn="ctr"/>
            <a:r>
              <a:rPr lang="ru-RU" sz="2000" i="1" dirty="0" smtClean="0">
                <a:solidFill>
                  <a:srgbClr val="422C16"/>
                </a:solidFill>
              </a:rPr>
              <a:t>кулак – кулачок, голубь - голубок</a:t>
            </a:r>
            <a:endParaRPr lang="ru-RU" i="1" dirty="0" smtClean="0"/>
          </a:p>
          <a:p>
            <a:pPr algn="ctr"/>
            <a:r>
              <a:rPr lang="ru-RU" b="1" dirty="0" smtClean="0">
                <a:solidFill>
                  <a:srgbClr val="422C16"/>
                </a:solidFill>
              </a:rPr>
              <a:t> </a:t>
            </a:r>
            <a:endParaRPr lang="ru-RU" b="1" i="1" dirty="0">
              <a:solidFill>
                <a:srgbClr val="422C16"/>
              </a:solidFill>
            </a:endParaRPr>
          </a:p>
        </p:txBody>
      </p:sp>
      <p:sp>
        <p:nvSpPr>
          <p:cNvPr id="16" name="AutoShape 6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04448" y="0"/>
            <a:ext cx="539552" cy="620688"/>
          </a:xfrm>
          <a:prstGeom prst="actionButtonDocumen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00" fill="hold"/>
                                        <p:tgtEl>
                                          <p:spTgt spid="2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>
                <a:alpha val="34000"/>
              </a:srgb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D:\Света\практика по работе\изготовить презентацию\картинки\л\оим.gif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84168" y="836712"/>
            <a:ext cx="2786063" cy="224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 descr="D:\Света\практика по работе\изготовить презентацию\картинки\л\ги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59832" y="764704"/>
            <a:ext cx="2571750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5" descr="D:\Света\практика по работе\изготовить презентацию\картинки\л\орп.g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4048" y="3645024"/>
            <a:ext cx="1584325" cy="203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12" descr="D:\Света\практика по работе\изготовить презентацию\картинки\л\12898484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32240" y="4077072"/>
            <a:ext cx="2232025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D:\Света\практика по работе\изготовить презентацию\картинки\л\m221991_0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005064"/>
            <a:ext cx="2051720" cy="285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 descr="C:\Documents and Settings\User\Рабочий стол\Мама\пила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908720"/>
            <a:ext cx="2881312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4" descr="ппе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27784" y="4077072"/>
            <a:ext cx="2011363" cy="210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кругленный прямоугольник 11"/>
          <p:cNvSpPr/>
          <p:nvPr/>
        </p:nvSpPr>
        <p:spPr>
          <a:xfrm>
            <a:off x="5652120" y="188640"/>
            <a:ext cx="2952328" cy="273630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Игра «Чего не стало?»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Щелкни мышкой  и  назови чего нет?</a:t>
            </a:r>
          </a:p>
          <a:p>
            <a:pPr algn="ctr"/>
            <a:r>
              <a:rPr lang="ru-RU" sz="2000" i="1" dirty="0" smtClean="0">
                <a:solidFill>
                  <a:srgbClr val="002060"/>
                </a:solidFill>
              </a:rPr>
              <a:t>Не стало пилы,  скалы, палатки, салата, булавки, луны.</a:t>
            </a:r>
            <a:endParaRPr lang="ru-RU" i="1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422C16"/>
                </a:solidFill>
              </a:rPr>
              <a:t> </a:t>
            </a:r>
            <a:endParaRPr lang="ru-RU" dirty="0" smtClean="0"/>
          </a:p>
          <a:p>
            <a:pPr algn="ctr"/>
            <a:r>
              <a:rPr lang="ru-RU" b="1" dirty="0" smtClean="0">
                <a:solidFill>
                  <a:srgbClr val="422C16"/>
                </a:solidFill>
              </a:rPr>
              <a:t> </a:t>
            </a:r>
            <a:endParaRPr lang="ru-RU" b="1" i="1" dirty="0">
              <a:solidFill>
                <a:srgbClr val="422C16"/>
              </a:solidFill>
            </a:endParaRPr>
          </a:p>
        </p:txBody>
      </p:sp>
      <p:sp>
        <p:nvSpPr>
          <p:cNvPr id="14" name="AutoShape 6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04448" y="0"/>
            <a:ext cx="539552" cy="620688"/>
          </a:xfrm>
          <a:prstGeom prst="actionButtonDocumen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2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2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21103" r="27898"/>
          <a:stretch>
            <a:fillRect/>
          </a:stretch>
        </p:blipFill>
        <p:spPr bwMode="auto">
          <a:xfrm>
            <a:off x="1763688" y="1700808"/>
            <a:ext cx="2088232" cy="3185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7" descr="https://im1-tub-ru.yandex.net/i?id=87f3729d54cfb804e10dd865ab8032fa-l&amp;n=1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6056" y="1700808"/>
            <a:ext cx="2525321" cy="3356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0" descr="D:\Света\практика по работе\изготовить презентацию\картинки\лi.jpe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390" t="3951" r="35004"/>
          <a:stretch>
            <a:fillRect/>
          </a:stretch>
        </p:blipFill>
        <p:spPr bwMode="auto">
          <a:xfrm flipH="1">
            <a:off x="7308304" y="2348880"/>
            <a:ext cx="2051720" cy="3501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D:\Света\практика по работе\изготовить презентацию\картинки\л\m221991_0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563888" y="1700808"/>
            <a:ext cx="2208168" cy="306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D:\Света\практика по работе\изготовить презентацию\картинки\л\463dcfd185f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3284984"/>
            <a:ext cx="1964201" cy="2426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http://www.clipartkid.com/images/2/shark-clip-art-images-clipart-panda-free-clipart-images-dF0MY0-clipart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1960" y="2492896"/>
            <a:ext cx="2304256" cy="18476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s://im0-tub-ru.yandex.net/i?id=7f270a135c6599d940ba424f5234b2ca&amp;n=33&amp;h=215&amp;w=28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0038"/>
          </a:xfrm>
          <a:prstGeom prst="rect">
            <a:avLst/>
          </a:prstGeom>
          <a:noFill/>
        </p:spPr>
      </p:pic>
      <p:pic>
        <p:nvPicPr>
          <p:cNvPr id="3" name="Picture 2" descr="http://www.clipartkid.com/images/2/shark-clip-art-images-clipart-panda-free-clipart-images-dF0MY0-clipart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11560" y="2636912"/>
            <a:ext cx="2304256" cy="1847672"/>
          </a:xfrm>
          <a:prstGeom prst="rect">
            <a:avLst/>
          </a:prstGeom>
          <a:noFill/>
        </p:spPr>
      </p:pic>
      <p:pic>
        <p:nvPicPr>
          <p:cNvPr id="4" name="Picture 2" descr="http://www.clipartkid.com/images/2/shark-clip-art-images-clipart-panda-free-clipart-images-dF0MY0-clipart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269198">
            <a:off x="6583998" y="3206448"/>
            <a:ext cx="2304256" cy="1847672"/>
          </a:xfrm>
          <a:prstGeom prst="rect">
            <a:avLst/>
          </a:prstGeom>
          <a:noFill/>
        </p:spPr>
      </p:pic>
      <p:pic>
        <p:nvPicPr>
          <p:cNvPr id="5" name="Picture 2" descr="http://www.clipartkid.com/images/2/shark-clip-art-images-clipart-panda-free-clipart-images-dF0MY0-clipart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795617" flipH="1">
            <a:off x="2015921" y="436536"/>
            <a:ext cx="2376264" cy="1847672"/>
          </a:xfrm>
          <a:prstGeom prst="rect">
            <a:avLst/>
          </a:prstGeom>
          <a:noFill/>
        </p:spPr>
      </p:pic>
      <p:pic>
        <p:nvPicPr>
          <p:cNvPr id="6" name="Picture 2" descr="http://www.clipartkid.com/images/2/shark-clip-art-images-clipart-panda-free-clipart-images-dF0MY0-clipart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407589" flipH="1">
            <a:off x="3037536" y="3802792"/>
            <a:ext cx="2592288" cy="1847672"/>
          </a:xfrm>
          <a:prstGeom prst="rect">
            <a:avLst/>
          </a:prstGeom>
          <a:noFill/>
        </p:spPr>
      </p:pic>
      <p:pic>
        <p:nvPicPr>
          <p:cNvPr id="7" name="Picture 2" descr="http://www.clipartkid.com/images/2/shark-clip-art-images-clipart-panda-free-clipart-images-dF0MY0-clipart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20072" y="1196752"/>
            <a:ext cx="2304256" cy="18476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</TotalTime>
  <Words>459</Words>
  <Application>Microsoft Office PowerPoint</Application>
  <PresentationFormat>Экран (4:3)</PresentationFormat>
  <Paragraphs>83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Эльмаз</cp:lastModifiedBy>
  <cp:revision>120</cp:revision>
  <dcterms:modified xsi:type="dcterms:W3CDTF">2021-06-01T08:40:34Z</dcterms:modified>
</cp:coreProperties>
</file>