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 id="264" r:id="rId4"/>
    <p:sldId id="265" r:id="rId5"/>
    <p:sldId id="269" r:id="rId6"/>
    <p:sldId id="257" r:id="rId7"/>
    <p:sldId id="258" r:id="rId8"/>
    <p:sldId id="259" r:id="rId9"/>
    <p:sldId id="260" r:id="rId10"/>
    <p:sldId id="261" r:id="rId11"/>
    <p:sldId id="266" r:id="rId12"/>
    <p:sldId id="267"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FA3EED4-834E-4700-967F-DF75E251B43E}" type="datetimeFigureOut">
              <a:rPr lang="ru-RU" smtClean="0"/>
              <a:t>04.05.2023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496DD0-9682-409E-A4D7-B7A209850C1D}"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039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0FA3EED4-834E-4700-967F-DF75E251B43E}" type="datetimeFigureOut">
              <a:rPr lang="ru-RU" smtClean="0"/>
              <a:t>04.05.2023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2496DD0-9682-409E-A4D7-B7A209850C1D}" type="slidenum">
              <a:rPr lang="ru-RU" smtClean="0"/>
              <a:t>‹#›</a:t>
            </a:fld>
            <a:endParaRPr lang="ru-RU"/>
          </a:p>
        </p:txBody>
      </p:sp>
    </p:spTree>
    <p:extLst>
      <p:ext uri="{BB962C8B-B14F-4D97-AF65-F5344CB8AC3E}">
        <p14:creationId xmlns:p14="http://schemas.microsoft.com/office/powerpoint/2010/main" val="4034240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FA3EED4-834E-4700-967F-DF75E251B43E}" type="datetimeFigureOut">
              <a:rPr lang="ru-RU" smtClean="0"/>
              <a:t>04.05.2023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496DD0-9682-409E-A4D7-B7A209850C1D}" type="slidenum">
              <a:rPr lang="ru-RU" smtClean="0"/>
              <a:t>‹#›</a:t>
            </a:fld>
            <a:endParaRPr lang="ru-RU"/>
          </a:p>
        </p:txBody>
      </p:sp>
    </p:spTree>
    <p:extLst>
      <p:ext uri="{BB962C8B-B14F-4D97-AF65-F5344CB8AC3E}">
        <p14:creationId xmlns:p14="http://schemas.microsoft.com/office/powerpoint/2010/main" val="3735507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FA3EED4-834E-4700-967F-DF75E251B43E}" type="datetimeFigureOut">
              <a:rPr lang="ru-RU" smtClean="0"/>
              <a:t>04.05.2023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496DD0-9682-409E-A4D7-B7A209850C1D}"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1402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FA3EED4-834E-4700-967F-DF75E251B43E}" type="datetimeFigureOut">
              <a:rPr lang="ru-RU" smtClean="0"/>
              <a:t>04.05.2023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496DD0-9682-409E-A4D7-B7A209850C1D}" type="slidenum">
              <a:rPr lang="ru-RU" smtClean="0"/>
              <a:t>‹#›</a:t>
            </a:fld>
            <a:endParaRPr lang="ru-RU"/>
          </a:p>
        </p:txBody>
      </p:sp>
    </p:spTree>
    <p:extLst>
      <p:ext uri="{BB962C8B-B14F-4D97-AF65-F5344CB8AC3E}">
        <p14:creationId xmlns:p14="http://schemas.microsoft.com/office/powerpoint/2010/main" val="1247563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FA3EED4-834E-4700-967F-DF75E251B43E}" type="datetimeFigureOut">
              <a:rPr lang="ru-RU" smtClean="0"/>
              <a:t>04.05.2023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496DD0-9682-409E-A4D7-B7A209850C1D}"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06500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FA3EED4-834E-4700-967F-DF75E251B43E}" type="datetimeFigureOut">
              <a:rPr lang="ru-RU" smtClean="0"/>
              <a:t>04.05.2023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496DD0-9682-409E-A4D7-B7A209850C1D}" type="slidenum">
              <a:rPr lang="ru-RU" smtClean="0"/>
              <a:t>‹#›</a:t>
            </a:fld>
            <a:endParaRPr lang="ru-RU"/>
          </a:p>
        </p:txBody>
      </p:sp>
    </p:spTree>
    <p:extLst>
      <p:ext uri="{BB962C8B-B14F-4D97-AF65-F5344CB8AC3E}">
        <p14:creationId xmlns:p14="http://schemas.microsoft.com/office/powerpoint/2010/main" val="671334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FA3EED4-834E-4700-967F-DF75E251B43E}" type="datetimeFigureOut">
              <a:rPr lang="ru-RU" smtClean="0"/>
              <a:t>04.05.2023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496DD0-9682-409E-A4D7-B7A209850C1D}" type="slidenum">
              <a:rPr lang="ru-RU" smtClean="0"/>
              <a:t>‹#›</a:t>
            </a:fld>
            <a:endParaRPr lang="ru-RU"/>
          </a:p>
        </p:txBody>
      </p:sp>
    </p:spTree>
    <p:extLst>
      <p:ext uri="{BB962C8B-B14F-4D97-AF65-F5344CB8AC3E}">
        <p14:creationId xmlns:p14="http://schemas.microsoft.com/office/powerpoint/2010/main" val="1083707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FA3EED4-834E-4700-967F-DF75E251B43E}" type="datetimeFigureOut">
              <a:rPr lang="ru-RU" smtClean="0"/>
              <a:t>04.05.2023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496DD0-9682-409E-A4D7-B7A209850C1D}" type="slidenum">
              <a:rPr lang="ru-RU" smtClean="0"/>
              <a:t>‹#›</a:t>
            </a:fld>
            <a:endParaRPr lang="ru-RU"/>
          </a:p>
        </p:txBody>
      </p:sp>
    </p:spTree>
    <p:extLst>
      <p:ext uri="{BB962C8B-B14F-4D97-AF65-F5344CB8AC3E}">
        <p14:creationId xmlns:p14="http://schemas.microsoft.com/office/powerpoint/2010/main" val="3495355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FA3EED4-834E-4700-967F-DF75E251B43E}" type="datetimeFigureOut">
              <a:rPr lang="ru-RU" smtClean="0"/>
              <a:t>04.05.2023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496DD0-9682-409E-A4D7-B7A209850C1D}" type="slidenum">
              <a:rPr lang="ru-RU" smtClean="0"/>
              <a:t>‹#›</a:t>
            </a:fld>
            <a:endParaRPr lang="ru-RU"/>
          </a:p>
        </p:txBody>
      </p:sp>
    </p:spTree>
    <p:extLst>
      <p:ext uri="{BB962C8B-B14F-4D97-AF65-F5344CB8AC3E}">
        <p14:creationId xmlns:p14="http://schemas.microsoft.com/office/powerpoint/2010/main" val="4216234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FA3EED4-834E-4700-967F-DF75E251B43E}" type="datetimeFigureOut">
              <a:rPr lang="ru-RU" smtClean="0"/>
              <a:t>04.05.2023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496DD0-9682-409E-A4D7-B7A209850C1D}" type="slidenum">
              <a:rPr lang="ru-RU" smtClean="0"/>
              <a:t>‹#›</a:t>
            </a:fld>
            <a:endParaRPr lang="ru-RU"/>
          </a:p>
        </p:txBody>
      </p:sp>
    </p:spTree>
    <p:extLst>
      <p:ext uri="{BB962C8B-B14F-4D97-AF65-F5344CB8AC3E}">
        <p14:creationId xmlns:p14="http://schemas.microsoft.com/office/powerpoint/2010/main" val="111724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FA3EED4-834E-4700-967F-DF75E251B43E}" type="datetimeFigureOut">
              <a:rPr lang="ru-RU" smtClean="0"/>
              <a:t>04.05.2023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496DD0-9682-409E-A4D7-B7A209850C1D}" type="slidenum">
              <a:rPr lang="ru-RU" smtClean="0"/>
              <a:t>‹#›</a:t>
            </a:fld>
            <a:endParaRPr lang="ru-RU"/>
          </a:p>
        </p:txBody>
      </p:sp>
    </p:spTree>
    <p:extLst>
      <p:ext uri="{BB962C8B-B14F-4D97-AF65-F5344CB8AC3E}">
        <p14:creationId xmlns:p14="http://schemas.microsoft.com/office/powerpoint/2010/main" val="2860314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FA3EED4-834E-4700-967F-DF75E251B43E}" type="datetimeFigureOut">
              <a:rPr lang="ru-RU" smtClean="0"/>
              <a:t>04.05.2023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2496DD0-9682-409E-A4D7-B7A209850C1D}" type="slidenum">
              <a:rPr lang="ru-RU" smtClean="0"/>
              <a:t>‹#›</a:t>
            </a:fld>
            <a:endParaRPr lang="ru-RU"/>
          </a:p>
        </p:txBody>
      </p:sp>
    </p:spTree>
    <p:extLst>
      <p:ext uri="{BB962C8B-B14F-4D97-AF65-F5344CB8AC3E}">
        <p14:creationId xmlns:p14="http://schemas.microsoft.com/office/powerpoint/2010/main" val="3375530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FA3EED4-834E-4700-967F-DF75E251B43E}" type="datetimeFigureOut">
              <a:rPr lang="ru-RU" smtClean="0"/>
              <a:t>04.05.2023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2496DD0-9682-409E-A4D7-B7A209850C1D}" type="slidenum">
              <a:rPr lang="ru-RU" smtClean="0"/>
              <a:t>‹#›</a:t>
            </a:fld>
            <a:endParaRPr lang="ru-RU"/>
          </a:p>
        </p:txBody>
      </p:sp>
    </p:spTree>
    <p:extLst>
      <p:ext uri="{BB962C8B-B14F-4D97-AF65-F5344CB8AC3E}">
        <p14:creationId xmlns:p14="http://schemas.microsoft.com/office/powerpoint/2010/main" val="250559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3EED4-834E-4700-967F-DF75E251B43E}" type="datetimeFigureOut">
              <a:rPr lang="ru-RU" smtClean="0"/>
              <a:t>04.05.2023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2496DD0-9682-409E-A4D7-B7A209850C1D}" type="slidenum">
              <a:rPr lang="ru-RU" smtClean="0"/>
              <a:t>‹#›</a:t>
            </a:fld>
            <a:endParaRPr lang="ru-RU"/>
          </a:p>
        </p:txBody>
      </p:sp>
    </p:spTree>
    <p:extLst>
      <p:ext uri="{BB962C8B-B14F-4D97-AF65-F5344CB8AC3E}">
        <p14:creationId xmlns:p14="http://schemas.microsoft.com/office/powerpoint/2010/main" val="2094915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FA3EED4-834E-4700-967F-DF75E251B43E}" type="datetimeFigureOut">
              <a:rPr lang="ru-RU" smtClean="0"/>
              <a:t>04.05.2023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496DD0-9682-409E-A4D7-B7A209850C1D}" type="slidenum">
              <a:rPr lang="ru-RU" smtClean="0"/>
              <a:t>‹#›</a:t>
            </a:fld>
            <a:endParaRPr lang="ru-RU"/>
          </a:p>
        </p:txBody>
      </p:sp>
    </p:spTree>
    <p:extLst>
      <p:ext uri="{BB962C8B-B14F-4D97-AF65-F5344CB8AC3E}">
        <p14:creationId xmlns:p14="http://schemas.microsoft.com/office/powerpoint/2010/main" val="115331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FA3EED4-834E-4700-967F-DF75E251B43E}" type="datetimeFigureOut">
              <a:rPr lang="ru-RU" smtClean="0"/>
              <a:t>04.05.2023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496DD0-9682-409E-A4D7-B7A209850C1D}" type="slidenum">
              <a:rPr lang="ru-RU" smtClean="0"/>
              <a:t>‹#›</a:t>
            </a:fld>
            <a:endParaRPr lang="ru-RU"/>
          </a:p>
        </p:txBody>
      </p:sp>
    </p:spTree>
    <p:extLst>
      <p:ext uri="{BB962C8B-B14F-4D97-AF65-F5344CB8AC3E}">
        <p14:creationId xmlns:p14="http://schemas.microsoft.com/office/powerpoint/2010/main" val="2005488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2000">
              <a:schemeClr val="tx2">
                <a:lumMod val="60000"/>
                <a:lumOff val="4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FA3EED4-834E-4700-967F-DF75E251B43E}" type="datetimeFigureOut">
              <a:rPr lang="ru-RU" smtClean="0"/>
              <a:t>04.05.2023</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2496DD0-9682-409E-A4D7-B7A209850C1D}" type="slidenum">
              <a:rPr lang="ru-RU" smtClean="0"/>
              <a:t>‹#›</a:t>
            </a:fld>
            <a:endParaRPr lang="ru-RU"/>
          </a:p>
        </p:txBody>
      </p:sp>
    </p:spTree>
    <p:extLst>
      <p:ext uri="{BB962C8B-B14F-4D97-AF65-F5344CB8AC3E}">
        <p14:creationId xmlns:p14="http://schemas.microsoft.com/office/powerpoint/2010/main" val="39003046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p:cNvSpPr/>
          <p:nvPr/>
        </p:nvSpPr>
        <p:spPr>
          <a:xfrm rot="21438144">
            <a:off x="6256112" y="5379907"/>
            <a:ext cx="6096000" cy="1475404"/>
          </a:xfrm>
          <a:prstGeom prst="rect">
            <a:avLst/>
          </a:prstGeom>
        </p:spPr>
        <p:txBody>
          <a:bodyPr>
            <a:spAutoFit/>
          </a:bodyPr>
          <a:lstStyle/>
          <a:p>
            <a:pPr algn="ctr">
              <a:lnSpc>
                <a:spcPct val="107000"/>
              </a:lnSpc>
              <a:spcAft>
                <a:spcPts val="0"/>
              </a:spcAft>
            </a:pPr>
            <a:r>
              <a:rPr lang="ru-RU"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Консультация для педагогов и родителей</a:t>
            </a:r>
          </a:p>
          <a:p>
            <a:pPr algn="ctr">
              <a:lnSpc>
                <a:spcPct val="107000"/>
              </a:lnSpc>
              <a:spcAft>
                <a:spcPts val="0"/>
              </a:spcAft>
            </a:pPr>
            <a:r>
              <a:rPr lang="ru-RU"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Выполнила: </a:t>
            </a:r>
            <a:r>
              <a:rPr lang="ru-RU"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Тункина</a:t>
            </a:r>
            <a:r>
              <a:rPr lang="ru-RU"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Ю.В.</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9959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1563" r="2343"/>
          <a:stretch/>
        </p:blipFill>
        <p:spPr>
          <a:xfrm>
            <a:off x="1201003" y="292745"/>
            <a:ext cx="8393374" cy="6288889"/>
          </a:xfrm>
          <a:prstGeom prst="rect">
            <a:avLst/>
          </a:prstGeom>
        </p:spPr>
      </p:pic>
    </p:spTree>
    <p:extLst>
      <p:ext uri="{BB962C8B-B14F-4D97-AF65-F5344CB8AC3E}">
        <p14:creationId xmlns:p14="http://schemas.microsoft.com/office/powerpoint/2010/main" val="249588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01557101"/>
              </p:ext>
            </p:extLst>
          </p:nvPr>
        </p:nvGraphicFramePr>
        <p:xfrm>
          <a:off x="1298362" y="1168312"/>
          <a:ext cx="8534400" cy="3429000"/>
        </p:xfrm>
        <a:graphic>
          <a:graphicData uri="http://schemas.openxmlformats.org/drawingml/2006/table">
            <a:tbl>
              <a:tblPr/>
              <a:tblGrid>
                <a:gridCol w="8534400"/>
              </a:tblGrid>
              <a:tr h="0">
                <a:tc>
                  <a:txBody>
                    <a:bodyPr/>
                    <a:lstStyle/>
                    <a:p>
                      <a:pPr algn="l">
                        <a:lnSpc>
                          <a:spcPct val="150000"/>
                        </a:lnSpc>
                        <a:spcAft>
                          <a:spcPts val="0"/>
                        </a:spcAft>
                      </a:pPr>
                      <a:r>
                        <a:rPr lang="ru-RU" sz="24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Пособие "Кубик </a:t>
                      </a:r>
                      <a:r>
                        <a:rPr lang="ru-RU" sz="2400" b="1" dirty="0" err="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Блума</a:t>
                      </a:r>
                      <a:r>
                        <a:rPr lang="ru-RU" sz="24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SzPts val="1000"/>
                        <a:buFont typeface="Symbol" panose="05050102010706020507" pitchFamily="18" charset="2"/>
                        <a:buChar char=""/>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многофункциональным </a:t>
                      </a: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(возможно его использование в разных видах деятельности: в работе с целой группой, в парах, в подгруппах и индивидуально)</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SzPts val="1000"/>
                        <a:buFont typeface="Symbol" panose="05050102010706020507" pitchFamily="18" charset="2"/>
                        <a:buChar char=""/>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вариативным </a:t>
                      </a: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(пособие применяется для закрепления темы, проведения рефлексии, уточнения/изучения знаний детей о теме, помогает организовать как учебную, так и игровую деятельность)</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SzPts val="1000"/>
                        <a:buFont typeface="Symbol" panose="05050102010706020507" pitchFamily="18" charset="2"/>
                        <a:buChar char=""/>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безопасно </a:t>
                      </a: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(используется для создания цветная бумага, кубик, картинки, распечатанные на принтере; легкое)</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tcPr>
                </a:tc>
              </a:tr>
            </a:tbl>
          </a:graphicData>
        </a:graphic>
      </p:graphicFrame>
    </p:spTree>
    <p:extLst>
      <p:ext uri="{BB962C8B-B14F-4D97-AF65-F5344CB8AC3E}">
        <p14:creationId xmlns:p14="http://schemas.microsoft.com/office/powerpoint/2010/main" val="1445811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479315905"/>
              </p:ext>
            </p:extLst>
          </p:nvPr>
        </p:nvGraphicFramePr>
        <p:xfrm>
          <a:off x="1339305" y="1313321"/>
          <a:ext cx="8534400" cy="4114800"/>
        </p:xfrm>
        <a:graphic>
          <a:graphicData uri="http://schemas.openxmlformats.org/drawingml/2006/table">
            <a:tbl>
              <a:tblPr/>
              <a:tblGrid>
                <a:gridCol w="8534400"/>
              </a:tblGrid>
              <a:tr h="0">
                <a:tc>
                  <a:txBody>
                    <a:bodyPr/>
                    <a:lstStyle/>
                    <a:p>
                      <a:pPr algn="l">
                        <a:lnSpc>
                          <a:spcPct val="150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Данный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прием педагогической техники Бенджамина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Блума</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может быть использован при изучении любой темы, преимущественно на занятиях в технологии проблемного обучения</a:t>
                      </a: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Таким образом, использование приёма </a:t>
                      </a:r>
                      <a:r>
                        <a:rPr kumimoji="0" lang="ru-RU" sz="1800" b="1" i="1"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«Кубик </a:t>
                      </a:r>
                      <a:r>
                        <a:rPr kumimoji="0" lang="ru-RU" sz="1800" b="1" i="1"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Блума</a:t>
                      </a:r>
                      <a:r>
                        <a:rPr kumimoji="0" lang="ru-RU" sz="1800" b="1" i="1"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ru-R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является инновационной практикой, которая помогает в работе с детьми сформировать не только элементы критического мышления, что очень важно при формировании у детей мягких навыков, но и позволяет систематизировать полученные знания, сфокусировав внимание на всех сторонах заданной проблемы. </a:t>
                      </a:r>
                      <a:endParaRPr kumimoji="0" lang="ru-RU" sz="1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algn="l">
                        <a:lnSpc>
                          <a:spcPct val="150000"/>
                        </a:lnSpc>
                        <a:spcAft>
                          <a:spcPts val="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tcPr>
                </a:tc>
              </a:tr>
              <a:tr h="0">
                <a:tc>
                  <a:txBody>
                    <a:bodyPr/>
                    <a:lstStyle/>
                    <a:p>
                      <a:pPr algn="l">
                        <a:lnSpc>
                          <a:spcPct val="150000"/>
                        </a:lnSpc>
                        <a:spcAft>
                          <a:spcPts val="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tcPr>
                </a:tc>
              </a:tr>
            </a:tbl>
          </a:graphicData>
        </a:graphic>
      </p:graphicFrame>
    </p:spTree>
    <p:extLst>
      <p:ext uri="{BB962C8B-B14F-4D97-AF65-F5344CB8AC3E}">
        <p14:creationId xmlns:p14="http://schemas.microsoft.com/office/powerpoint/2010/main" val="1875332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9235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869939869"/>
              </p:ext>
            </p:extLst>
          </p:nvPr>
        </p:nvGraphicFramePr>
        <p:xfrm>
          <a:off x="674427" y="576047"/>
          <a:ext cx="10515600" cy="5323198"/>
        </p:xfrm>
        <a:graphic>
          <a:graphicData uri="http://schemas.openxmlformats.org/drawingml/2006/table">
            <a:tbl>
              <a:tblPr/>
              <a:tblGrid>
                <a:gridCol w="10515600"/>
              </a:tblGrid>
              <a:tr h="5323198">
                <a:tc>
                  <a:txBody>
                    <a:bodyPr/>
                    <a:lstStyle/>
                    <a:p>
                      <a:pPr algn="l">
                        <a:lnSpc>
                          <a:spcPct val="150000"/>
                        </a:lnSpc>
                        <a:spcAft>
                          <a:spcPts val="0"/>
                        </a:spcAft>
                      </a:pPr>
                      <a:r>
                        <a:rPr lang="ru-RU" sz="2400" b="1" u="none"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Задачи:</a:t>
                      </a:r>
                      <a:endParaRPr lang="ru-RU" sz="2400" b="1" u="none"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50000"/>
                        </a:lnSpc>
                        <a:spcAft>
                          <a:spcPts val="0"/>
                        </a:spcAft>
                      </a:pPr>
                      <a:r>
                        <a:rPr lang="ru-RU" sz="2400" b="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Обучающие:</a:t>
                      </a:r>
                      <a:endParaRPr lang="ru-RU" sz="2400" b="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SzPts val="1000"/>
                        <a:buFont typeface="Symbol" panose="05050102010706020507" pitchFamily="18" charset="2"/>
                        <a:buChar char=""/>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Закрепить знания детей по пройденной теме.</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SzPts val="1000"/>
                        <a:buFont typeface="Symbol" panose="05050102010706020507" pitchFamily="18" charset="2"/>
                        <a:buChar char=""/>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Закрепление понятий по теме</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50000"/>
                        </a:lnSpc>
                        <a:spcAft>
                          <a:spcPts val="0"/>
                        </a:spcAft>
                      </a:pPr>
                      <a:r>
                        <a:rPr lang="ru-RU" sz="24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Развивающие:</a:t>
                      </a:r>
                      <a:endParaRPr lang="ru-RU" sz="2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SzPts val="1000"/>
                        <a:buFont typeface="Symbol" panose="05050102010706020507" pitchFamily="18" charset="2"/>
                        <a:buChar char=""/>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Развивать у детей познавательную активность;</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SzPts val="1000"/>
                        <a:buFont typeface="Symbol" panose="05050102010706020507" pitchFamily="18" charset="2"/>
                        <a:buChar char=""/>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Способствовать развитию внимания, логического мышления, связной речи; способствовать формированию коммуникативных отношений</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50000"/>
                        </a:lnSpc>
                        <a:spcAft>
                          <a:spcPts val="0"/>
                        </a:spcAft>
                      </a:pPr>
                      <a:r>
                        <a:rPr lang="ru-RU" sz="2400" b="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Воспитательные:</a:t>
                      </a:r>
                      <a:endParaRPr lang="ru-RU" sz="2400" b="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SzPts val="1000"/>
                        <a:buFont typeface="Symbol" panose="05050102010706020507" pitchFamily="18" charset="2"/>
                        <a:buChar char=""/>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Закреплять умение работать в команде</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SzPts val="1000"/>
                        <a:buFont typeface="Symbol" panose="05050102010706020507" pitchFamily="18" charset="2"/>
                        <a:buChar char=""/>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Формировать умения выражать свои мысли и анализировать.</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tcPr>
                </a:tc>
              </a:tr>
            </a:tbl>
          </a:graphicData>
        </a:graphic>
      </p:graphicFrame>
    </p:spTree>
    <p:extLst>
      <p:ext uri="{BB962C8B-B14F-4D97-AF65-F5344CB8AC3E}">
        <p14:creationId xmlns:p14="http://schemas.microsoft.com/office/powerpoint/2010/main" val="3641008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37158">
              <a:schemeClr val="tx2">
                <a:lumMod val="60000"/>
                <a:lumOff val="40000"/>
              </a:schemeClr>
            </a:gs>
            <a:gs pos="82000">
              <a:schemeClr val="tx2">
                <a:lumMod val="60000"/>
                <a:lumOff val="4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3" name="Прямоугольник 2"/>
          <p:cNvSpPr/>
          <p:nvPr/>
        </p:nvSpPr>
        <p:spPr>
          <a:xfrm>
            <a:off x="365760" y="584210"/>
            <a:ext cx="11567160" cy="5216813"/>
          </a:xfrm>
          <a:prstGeom prst="rect">
            <a:avLst/>
          </a:prstGeom>
        </p:spPr>
        <p:txBody>
          <a:bodyPr wrap="square">
            <a:spAutoFit/>
          </a:bodyPr>
          <a:lstStyle/>
          <a:p>
            <a:pPr lvl="0" defTabSz="457200">
              <a:lnSpc>
                <a:spcPct val="150000"/>
              </a:lnSpc>
            </a:pPr>
            <a:r>
              <a:rPr lang="ru-RU"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Работа с кубиком строится по определенному алгоритму:</a:t>
            </a:r>
          </a:p>
          <a:p>
            <a:pPr marL="342900" lvl="0" indent="-342900" defTabSz="457200">
              <a:lnSpc>
                <a:spcPct val="150000"/>
              </a:lnSpc>
              <a:buFont typeface="Arial" panose="020B0604020202020204" pitchFamily="34" charset="0"/>
              <a:buChar char="•"/>
              <a:tabLst>
                <a:tab pos="457200" algn="l"/>
              </a:tabLst>
            </a:pPr>
            <a:r>
              <a:rPr lang="ru-RU" dirty="0">
                <a:solidFill>
                  <a:prstClr val="black"/>
                </a:solidFill>
                <a:latin typeface="Times New Roman" panose="02020603050405020304" pitchFamily="18" charset="0"/>
                <a:cs typeface="Times New Roman" panose="02020603050405020304" pitchFamily="18" charset="0"/>
              </a:rPr>
              <a:t>Педагог формулирует тему, которая будет обсуждаться на </a:t>
            </a:r>
            <a:r>
              <a:rPr lang="ru-RU" dirty="0" smtClean="0">
                <a:solidFill>
                  <a:prstClr val="black"/>
                </a:solidFill>
                <a:latin typeface="Times New Roman" panose="02020603050405020304" pitchFamily="18" charset="0"/>
                <a:cs typeface="Times New Roman" panose="02020603050405020304" pitchFamily="18" charset="0"/>
              </a:rPr>
              <a:t>занятии.</a:t>
            </a:r>
          </a:p>
          <a:p>
            <a:pPr marL="342900" lvl="0" indent="-342900" defTabSz="457200">
              <a:lnSpc>
                <a:spcPct val="150000"/>
              </a:lnSpc>
              <a:buFont typeface="Arial" panose="020B0604020202020204" pitchFamily="34" charset="0"/>
              <a:buChar char="•"/>
              <a:tabLst>
                <a:tab pos="457200" algn="l"/>
              </a:tabLst>
            </a:pPr>
            <a:r>
              <a:rPr lang="ru-RU" dirty="0" smtClean="0">
                <a:solidFill>
                  <a:prstClr val="black"/>
                </a:solidFill>
                <a:latin typeface="Times New Roman" panose="02020603050405020304" pitchFamily="18" charset="0"/>
                <a:cs typeface="Times New Roman" panose="02020603050405020304" pitchFamily="18" charset="0"/>
              </a:rPr>
              <a:t>На </a:t>
            </a:r>
            <a:r>
              <a:rPr lang="ru-RU" dirty="0">
                <a:solidFill>
                  <a:prstClr val="black"/>
                </a:solidFill>
                <a:latin typeface="Times New Roman" panose="02020603050405020304" pitchFamily="18" charset="0"/>
                <a:cs typeface="Times New Roman" panose="02020603050405020304" pitchFamily="18" charset="0"/>
              </a:rPr>
              <a:t>первом этапе педагог бросает фигуру сам, а ребенок отвечает на вопрос темы, начинающийся с того слова, которое выпало на грани.</a:t>
            </a:r>
          </a:p>
          <a:p>
            <a:pPr marL="342900" lvl="0" indent="-342900" defTabSz="457200">
              <a:lnSpc>
                <a:spcPct val="150000"/>
              </a:lnSpc>
              <a:buFont typeface="Arial" panose="020B0604020202020204" pitchFamily="34" charset="0"/>
              <a:buChar char="•"/>
              <a:tabLst>
                <a:tab pos="457200" algn="l"/>
              </a:tabLst>
            </a:pPr>
            <a:r>
              <a:rPr lang="ru-RU" dirty="0">
                <a:solidFill>
                  <a:prstClr val="black"/>
                </a:solidFill>
                <a:latin typeface="Times New Roman" panose="02020603050405020304" pitchFamily="18" charset="0"/>
                <a:cs typeface="Times New Roman" panose="02020603050405020304" pitchFamily="18" charset="0"/>
              </a:rPr>
              <a:t>Когда дети усвоили правила игры, то кубик бросают все дети по очереди.</a:t>
            </a:r>
          </a:p>
          <a:p>
            <a:pPr marL="342900" lvl="0" indent="-342900" defTabSz="457200">
              <a:lnSpc>
                <a:spcPct val="150000"/>
              </a:lnSpc>
              <a:buFont typeface="Arial" panose="020B0604020202020204" pitchFamily="34" charset="0"/>
              <a:buChar char="•"/>
              <a:tabLst>
                <a:tab pos="457200" algn="l"/>
              </a:tabLst>
            </a:pPr>
            <a:r>
              <a:rPr lang="ru-RU" dirty="0">
                <a:solidFill>
                  <a:prstClr val="black"/>
                </a:solidFill>
                <a:latin typeface="Times New Roman" panose="02020603050405020304" pitchFamily="18" charset="0"/>
                <a:cs typeface="Times New Roman" panose="02020603050405020304" pitchFamily="18" charset="0"/>
              </a:rPr>
              <a:t>Если при бросании кубика часто выпадает одна и та же грань, то вводится правило: кубик можно перебросить или найти грань, которая еще не выпадала.</a:t>
            </a:r>
          </a:p>
          <a:p>
            <a:pPr marL="342900" lvl="0" indent="-342900" defTabSz="457200">
              <a:lnSpc>
                <a:spcPct val="150000"/>
              </a:lnSpc>
              <a:buFont typeface="Arial" panose="020B0604020202020204" pitchFamily="34" charset="0"/>
              <a:buChar char="•"/>
              <a:tabLst>
                <a:tab pos="457200" algn="l"/>
              </a:tabLst>
            </a:pPr>
            <a:r>
              <a:rPr lang="ru-RU" dirty="0">
                <a:solidFill>
                  <a:prstClr val="black"/>
                </a:solidFill>
                <a:latin typeface="Times New Roman" panose="02020603050405020304" pitchFamily="18" charset="0"/>
                <a:cs typeface="Times New Roman" panose="02020603050405020304" pitchFamily="18" charset="0"/>
              </a:rPr>
              <a:t>Если ответ даётся неполный, то другие дети могут его дополнить и исправить.</a:t>
            </a:r>
          </a:p>
          <a:p>
            <a:pPr marL="342900" lvl="0" indent="-342900" defTabSz="457200">
              <a:lnSpc>
                <a:spcPct val="150000"/>
              </a:lnSpc>
              <a:buFont typeface="Arial" panose="020B0604020202020204" pitchFamily="34" charset="0"/>
              <a:buChar char="•"/>
              <a:tabLst>
                <a:tab pos="457200" algn="l"/>
              </a:tabLst>
            </a:pPr>
            <a:r>
              <a:rPr lang="ru-RU" dirty="0">
                <a:solidFill>
                  <a:prstClr val="black"/>
                </a:solidFill>
                <a:latin typeface="Times New Roman" panose="02020603050405020304" pitchFamily="18" charset="0"/>
                <a:cs typeface="Times New Roman" panose="02020603050405020304" pitchFamily="18" charset="0"/>
              </a:rPr>
              <a:t>В конце игры педагог подводит итог: что нового узнали, чей ответ был самым интересным, познавательным, что бы еще хотели узнать по данной теме.</a:t>
            </a:r>
          </a:p>
          <a:p>
            <a:pPr marL="342900" lvl="0" indent="-342900" defTabSz="457200">
              <a:lnSpc>
                <a:spcPct val="150000"/>
              </a:lnSpc>
              <a:buFont typeface="Arial" panose="020B0604020202020204" pitchFamily="34" charset="0"/>
              <a:buChar char="•"/>
              <a:tabLst>
                <a:tab pos="457200" algn="l"/>
              </a:tabLst>
            </a:pPr>
            <a:r>
              <a:rPr lang="ru-RU" dirty="0">
                <a:solidFill>
                  <a:prstClr val="black"/>
                </a:solidFill>
                <a:latin typeface="Times New Roman" panose="02020603050405020304" pitchFamily="18" charset="0"/>
                <a:cs typeface="Times New Roman" panose="02020603050405020304" pitchFamily="18" charset="0"/>
              </a:rPr>
              <a:t>Ответ на каждый вопрос кубика помогает педагогу не только выявить уровень познавательной активности воспитанников, но и прояснить аспекты темы, которые вызывают затруднения у детей.</a:t>
            </a:r>
            <a:endPar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8458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09600" y="1605424"/>
            <a:ext cx="11292840" cy="3139321"/>
          </a:xfrm>
          <a:prstGeom prst="rect">
            <a:avLst/>
          </a:prstGeom>
        </p:spPr>
        <p:txBody>
          <a:bodyPr wrap="square">
            <a:spAutoFit/>
          </a:bodyPr>
          <a:lstStyle/>
          <a:p>
            <a:pPr lvl="0" defTabSz="457200">
              <a:lnSpc>
                <a:spcPct val="150000"/>
              </a:lnSpc>
            </a:pPr>
            <a:r>
              <a:rPr lang="ru-RU"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Варианты </a:t>
            </a:r>
          </a:p>
          <a:p>
            <a:pPr lvl="0" defTabSz="457200">
              <a:lnSpc>
                <a:spcPct val="150000"/>
              </a:lnSpc>
            </a:pPr>
            <a:r>
              <a:rPr lang="ru-RU" dirty="0">
                <a:solidFill>
                  <a:prstClr val="black"/>
                </a:solidFill>
                <a:latin typeface="Times New Roman" panose="02020603050405020304" pitchFamily="18" charset="0"/>
                <a:cs typeface="Times New Roman" panose="02020603050405020304" pitchFamily="18" charset="0"/>
              </a:rPr>
              <a:t>«Кубик </a:t>
            </a:r>
            <a:r>
              <a:rPr lang="ru-RU" dirty="0" err="1">
                <a:solidFill>
                  <a:prstClr val="black"/>
                </a:solidFill>
                <a:latin typeface="Times New Roman" panose="02020603050405020304" pitchFamily="18" charset="0"/>
                <a:cs typeface="Times New Roman" panose="02020603050405020304" pitchFamily="18" charset="0"/>
              </a:rPr>
              <a:t>Блума</a:t>
            </a:r>
            <a:r>
              <a:rPr lang="ru-RU" dirty="0">
                <a:solidFill>
                  <a:prstClr val="black"/>
                </a:solidFill>
                <a:latin typeface="Times New Roman" panose="02020603050405020304" pitchFamily="18" charset="0"/>
                <a:cs typeface="Times New Roman" panose="02020603050405020304" pitchFamily="18" charset="0"/>
              </a:rPr>
              <a:t>» универсален. Возможны два варианта использования «Кубика </a:t>
            </a:r>
            <a:r>
              <a:rPr lang="ru-RU" dirty="0" err="1">
                <a:solidFill>
                  <a:prstClr val="black"/>
                </a:solidFill>
                <a:latin typeface="Times New Roman" panose="02020603050405020304" pitchFamily="18" charset="0"/>
                <a:cs typeface="Times New Roman" panose="02020603050405020304" pitchFamily="18" charset="0"/>
              </a:rPr>
              <a:t>Блума</a:t>
            </a:r>
            <a:r>
              <a:rPr lang="ru-RU" dirty="0">
                <a:solidFill>
                  <a:prstClr val="black"/>
                </a:solidFill>
                <a:latin typeface="Times New Roman" panose="02020603050405020304" pitchFamily="18" charset="0"/>
                <a:cs typeface="Times New Roman" panose="02020603050405020304" pitchFamily="18" charset="0"/>
              </a:rPr>
              <a:t>»:</a:t>
            </a:r>
          </a:p>
          <a:p>
            <a:pPr lvl="0" defTabSz="457200">
              <a:lnSpc>
                <a:spcPct val="150000"/>
              </a:lnSpc>
            </a:pPr>
            <a:r>
              <a:rPr lang="ru-RU" dirty="0">
                <a:solidFill>
                  <a:prstClr val="black"/>
                </a:solidFill>
                <a:latin typeface="Times New Roman" panose="02020603050405020304" pitchFamily="18" charset="0"/>
                <a:cs typeface="Times New Roman" panose="02020603050405020304" pitchFamily="18" charset="0"/>
              </a:rPr>
              <a:t>- </a:t>
            </a:r>
            <a:r>
              <a:rPr lang="ru-RU" i="1" dirty="0">
                <a:solidFill>
                  <a:prstClr val="black"/>
                </a:solidFill>
                <a:latin typeface="Times New Roman" panose="02020603050405020304" pitchFamily="18" charset="0"/>
                <a:cs typeface="Times New Roman" panose="02020603050405020304" pitchFamily="18" charset="0"/>
              </a:rPr>
              <a:t>Вопросы формулирует сам педагог. </a:t>
            </a:r>
            <a:r>
              <a:rPr lang="ru-RU" dirty="0">
                <a:solidFill>
                  <a:prstClr val="black"/>
                </a:solidFill>
                <a:latin typeface="Times New Roman" panose="02020603050405020304" pitchFamily="18" charset="0"/>
                <a:cs typeface="Times New Roman" panose="02020603050405020304" pitchFamily="18" charset="0"/>
              </a:rPr>
              <a:t>Это более легкий способ, используемый на начальной стадии — когда необходимо показать детям примеры, способы работы с кубиком.</a:t>
            </a:r>
          </a:p>
          <a:p>
            <a:pPr lvl="0" defTabSz="457200">
              <a:lnSpc>
                <a:spcPct val="150000"/>
              </a:lnSpc>
            </a:pPr>
            <a:r>
              <a:rPr lang="ru-RU" dirty="0">
                <a:solidFill>
                  <a:prstClr val="black"/>
                </a:solidFill>
                <a:latin typeface="Times New Roman" panose="02020603050405020304" pitchFamily="18" charset="0"/>
                <a:cs typeface="Times New Roman" panose="02020603050405020304" pitchFamily="18" charset="0"/>
              </a:rPr>
              <a:t>- </a:t>
            </a:r>
            <a:r>
              <a:rPr lang="ru-RU" i="1" dirty="0">
                <a:solidFill>
                  <a:prstClr val="black"/>
                </a:solidFill>
                <a:latin typeface="Times New Roman" panose="02020603050405020304" pitchFamily="18" charset="0"/>
                <a:cs typeface="Times New Roman" panose="02020603050405020304" pitchFamily="18" charset="0"/>
              </a:rPr>
              <a:t>Вопросы формулируют сами воспитанники. </a:t>
            </a:r>
            <a:r>
              <a:rPr lang="ru-RU" dirty="0">
                <a:solidFill>
                  <a:prstClr val="black"/>
                </a:solidFill>
                <a:latin typeface="Times New Roman" panose="02020603050405020304" pitchFamily="18" charset="0"/>
                <a:cs typeface="Times New Roman" panose="02020603050405020304" pitchFamily="18" charset="0"/>
              </a:rPr>
              <a:t>Этот вариант требует определенной подготовки от детей, определенного навыка.</a:t>
            </a:r>
          </a:p>
          <a:p>
            <a:pPr lvl="0" defTabSz="457200">
              <a:lnSpc>
                <a:spcPct val="150000"/>
              </a:lnSpc>
            </a:pPr>
            <a:r>
              <a:rPr lang="ru-RU" dirty="0">
                <a:solidFill>
                  <a:prstClr val="black"/>
                </a:solidFill>
                <a:latin typeface="Times New Roman" panose="02020603050405020304" pitchFamily="18" charset="0"/>
                <a:cs typeface="Times New Roman" panose="02020603050405020304" pitchFamily="18" charset="0"/>
              </a:rPr>
              <a:t>Затем они обмениваются составленными вопросами и анализируют ответы других детей.</a:t>
            </a:r>
            <a:endPar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5724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55093" y="609811"/>
            <a:ext cx="11041039" cy="5909310"/>
          </a:xfrm>
          <a:prstGeom prst="rect">
            <a:avLst/>
          </a:prstGeom>
        </p:spPr>
        <p:txBody>
          <a:bodyPr wrap="square">
            <a:spAutoFit/>
          </a:bodyPr>
          <a:lstStyle/>
          <a:p>
            <a:r>
              <a:rPr lang="ru-RU" b="0" i="0" dirty="0" smtClean="0">
                <a:solidFill>
                  <a:srgbClr val="11111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Назови. </a:t>
            </a:r>
            <a:r>
              <a:rPr lang="ru-RU" b="0" i="0" dirty="0" smtClean="0">
                <a:solidFill>
                  <a:srgbClr val="111111"/>
                </a:solidFill>
                <a:effectLst/>
                <a:latin typeface="Times New Roman" panose="02020603050405020304" pitchFamily="18" charset="0"/>
                <a:cs typeface="Times New Roman" panose="02020603050405020304" pitchFamily="18" charset="0"/>
              </a:rPr>
              <a:t>Предполагает воспроизведение знаний. Это самые простые вопросы. Ребёнку предлагается просто назвать предмет, явление, термин и т. д. Данный блок можно разнообразить вариативными заданиями, которые помогают проверить самые общие знания по теме.</a:t>
            </a:r>
          </a:p>
          <a:p>
            <a:r>
              <a:rPr lang="ru-RU" b="0" i="0" dirty="0" smtClean="0">
                <a:solidFill>
                  <a:srgbClr val="111111"/>
                </a:solidFill>
                <a:effectLst/>
                <a:latin typeface="Times New Roman" panose="02020603050405020304" pitchFamily="18" charset="0"/>
                <a:cs typeface="Times New Roman" panose="02020603050405020304" pitchFamily="18" charset="0"/>
              </a:rPr>
              <a:t> </a:t>
            </a:r>
            <a:r>
              <a:rPr lang="ru-RU" b="0" i="0" u="sng" dirty="0" smtClean="0">
                <a:solidFill>
                  <a:srgbClr val="111111"/>
                </a:solidFill>
                <a:effectLst/>
                <a:latin typeface="Times New Roman" panose="02020603050405020304" pitchFamily="18" charset="0"/>
                <a:cs typeface="Times New Roman" panose="02020603050405020304" pitchFamily="18" charset="0"/>
              </a:rPr>
              <a:t>Например: </a:t>
            </a:r>
            <a:r>
              <a:rPr lang="ru-RU" b="0" i="1" dirty="0" smtClean="0">
                <a:solidFill>
                  <a:srgbClr val="111111"/>
                </a:solidFill>
                <a:effectLst/>
                <a:latin typeface="Times New Roman" panose="02020603050405020304" pitchFamily="18" charset="0"/>
                <a:cs typeface="Times New Roman" panose="02020603050405020304" pitchFamily="18" charset="0"/>
              </a:rPr>
              <a:t>«</a:t>
            </a:r>
            <a:r>
              <a:rPr lang="ru-RU" b="0" dirty="0" smtClean="0">
                <a:solidFill>
                  <a:srgbClr val="111111"/>
                </a:solidFill>
                <a:effectLst/>
                <a:latin typeface="Times New Roman" panose="02020603050405020304" pitchFamily="18" charset="0"/>
                <a:cs typeface="Times New Roman" panose="02020603050405020304" pitchFamily="18" charset="0"/>
              </a:rPr>
              <a:t>Назови три весенних месяца. Какие весенние праздники ты знаешь?». </a:t>
            </a:r>
          </a:p>
          <a:p>
            <a:r>
              <a:rPr lang="ru-RU" b="1" i="0" dirty="0" smtClean="0">
                <a:solidFill>
                  <a:srgbClr val="11111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Почему. </a:t>
            </a:r>
            <a:r>
              <a:rPr lang="ru-RU" b="0" i="0" dirty="0" smtClean="0">
                <a:solidFill>
                  <a:srgbClr val="111111"/>
                </a:solidFill>
                <a:effectLst/>
                <a:latin typeface="Times New Roman" panose="02020603050405020304" pitchFamily="18" charset="0"/>
                <a:cs typeface="Times New Roman" panose="02020603050405020304" pitchFamily="18" charset="0"/>
              </a:rPr>
              <a:t>Это блок вопросов позволяет сформулировать , то есть описать процессы, которые происходят с указанным предметом </a:t>
            </a:r>
            <a:r>
              <a:rPr lang="ru-RU" i="0" dirty="0" smtClean="0">
                <a:solidFill>
                  <a:srgbClr val="111111"/>
                </a:solidFill>
                <a:effectLst/>
                <a:latin typeface="Times New Roman" panose="02020603050405020304" pitchFamily="18" charset="0"/>
                <a:cs typeface="Times New Roman" panose="02020603050405020304" pitchFamily="18" charset="0"/>
              </a:rPr>
              <a:t>причинно-следственные связи</a:t>
            </a:r>
            <a:r>
              <a:rPr lang="ru-RU" b="0" i="0" dirty="0" smtClean="0">
                <a:solidFill>
                  <a:srgbClr val="111111"/>
                </a:solidFill>
                <a:effectLst/>
                <a:latin typeface="Times New Roman" panose="02020603050405020304" pitchFamily="18" charset="0"/>
                <a:cs typeface="Times New Roman" panose="02020603050405020304" pitchFamily="18" charset="0"/>
              </a:rPr>
              <a:t>, явлением.</a:t>
            </a:r>
          </a:p>
          <a:p>
            <a:r>
              <a:rPr lang="ru-RU" b="0" i="0" u="sng" dirty="0" smtClean="0">
                <a:solidFill>
                  <a:srgbClr val="111111"/>
                </a:solidFill>
                <a:effectLst/>
                <a:latin typeface="Times New Roman" panose="02020603050405020304" pitchFamily="18" charset="0"/>
                <a:cs typeface="Times New Roman" panose="02020603050405020304" pitchFamily="18" charset="0"/>
              </a:rPr>
              <a:t>Например</a:t>
            </a:r>
            <a:r>
              <a:rPr lang="ru-RU" b="0" i="0" dirty="0" smtClean="0">
                <a:solidFill>
                  <a:srgbClr val="111111"/>
                </a:solidFill>
                <a:effectLst/>
                <a:latin typeface="Times New Roman" panose="02020603050405020304" pitchFamily="18" charset="0"/>
                <a:cs typeface="Times New Roman" panose="02020603050405020304" pitchFamily="18" charset="0"/>
              </a:rPr>
              <a:t>: Почему весной возвращаются перелётные птицы? Какая перелётная птица возвращается первой?</a:t>
            </a:r>
          </a:p>
          <a:p>
            <a:r>
              <a:rPr lang="ru-RU" b="1" i="0" dirty="0" smtClean="0">
                <a:solidFill>
                  <a:srgbClr val="11111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Объясни. </a:t>
            </a:r>
            <a:r>
              <a:rPr lang="ru-RU" b="0" i="0" dirty="0" smtClean="0">
                <a:solidFill>
                  <a:srgbClr val="111111"/>
                </a:solidFill>
                <a:effectLst/>
                <a:latin typeface="Times New Roman" panose="02020603050405020304" pitchFamily="18" charset="0"/>
                <a:cs typeface="Times New Roman" panose="02020603050405020304" pitchFamily="18" charset="0"/>
              </a:rPr>
              <a:t>Это вопросы уточняющие. Они помогают увидеть проблему в разных аспектах и сфокусировать внимание на всех сторонах заданной проблемы.</a:t>
            </a:r>
          </a:p>
          <a:p>
            <a:r>
              <a:rPr lang="ru-RU" b="1" i="0" dirty="0" smtClean="0">
                <a:solidFill>
                  <a:srgbClr val="11111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Предложи</a:t>
            </a:r>
            <a:r>
              <a:rPr lang="ru-RU" b="0" i="0" dirty="0" smtClean="0">
                <a:solidFill>
                  <a:srgbClr val="111111"/>
                </a:solidFill>
                <a:effectLst/>
                <a:latin typeface="Times New Roman" panose="02020603050405020304" pitchFamily="18" charset="0"/>
                <a:cs typeface="Times New Roman" panose="02020603050405020304" pitchFamily="18" charset="0"/>
              </a:rPr>
              <a:t>. Ребёнок должен предложить свою задачу, которая позволяет применить то или иное правило. Либо предложить свое видение проблемы, свои идеи. То есть, ребёнок должен объяснить, как использовать то или иное знание на практике, для решения конкретных ситуаций.</a:t>
            </a:r>
          </a:p>
          <a:p>
            <a:r>
              <a:rPr lang="ru-RU" b="0" i="0" u="sng" dirty="0" smtClean="0">
                <a:solidFill>
                  <a:srgbClr val="111111"/>
                </a:solidFill>
                <a:effectLst/>
                <a:latin typeface="Times New Roman" panose="02020603050405020304" pitchFamily="18" charset="0"/>
                <a:cs typeface="Times New Roman" panose="02020603050405020304" pitchFamily="18" charset="0"/>
              </a:rPr>
              <a:t>Например</a:t>
            </a:r>
            <a:r>
              <a:rPr lang="ru-RU" b="0" i="0" dirty="0" smtClean="0">
                <a:solidFill>
                  <a:srgbClr val="111111"/>
                </a:solidFill>
                <a:effectLst/>
                <a:latin typeface="Times New Roman" panose="02020603050405020304" pitchFamily="18" charset="0"/>
                <a:cs typeface="Times New Roman" panose="02020603050405020304" pitchFamily="18" charset="0"/>
              </a:rPr>
              <a:t>: Предложи игры, в которые можно поиграть в весенний день</a:t>
            </a:r>
          </a:p>
          <a:p>
            <a:r>
              <a:rPr lang="ru-RU" b="1" i="0" dirty="0" smtClean="0">
                <a:solidFill>
                  <a:srgbClr val="11111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Придумай</a:t>
            </a:r>
            <a:r>
              <a:rPr lang="ru-RU" dirty="0" smtClean="0">
                <a:solidFill>
                  <a:srgbClr val="111111"/>
                </a:solidFill>
                <a:latin typeface="Times New Roman" panose="02020603050405020304" pitchFamily="18" charset="0"/>
                <a:cs typeface="Times New Roman" panose="02020603050405020304" pitchFamily="18" charset="0"/>
              </a:rPr>
              <a:t>. Э</a:t>
            </a:r>
            <a:r>
              <a:rPr lang="ru-RU" b="0" i="0" dirty="0" smtClean="0">
                <a:solidFill>
                  <a:srgbClr val="111111"/>
                </a:solidFill>
                <a:effectLst/>
                <a:latin typeface="Times New Roman" panose="02020603050405020304" pitchFamily="18" charset="0"/>
                <a:cs typeface="Times New Roman" panose="02020603050405020304" pitchFamily="18" charset="0"/>
              </a:rPr>
              <a:t>то вопросы творческие, которые содержат в себе элемент предположения, вымысла.</a:t>
            </a:r>
          </a:p>
          <a:p>
            <a:r>
              <a:rPr lang="ru-RU" b="0" i="0" u="sng" dirty="0" smtClean="0">
                <a:solidFill>
                  <a:srgbClr val="111111"/>
                </a:solidFill>
                <a:effectLst/>
                <a:latin typeface="Times New Roman" panose="02020603050405020304" pitchFamily="18" charset="0"/>
                <a:cs typeface="Times New Roman" panose="02020603050405020304" pitchFamily="18" charset="0"/>
              </a:rPr>
              <a:t>Например</a:t>
            </a:r>
            <a:r>
              <a:rPr lang="ru-RU" b="0" i="0" dirty="0" smtClean="0">
                <a:solidFill>
                  <a:srgbClr val="111111"/>
                </a:solidFill>
                <a:effectLst/>
                <a:latin typeface="Times New Roman" panose="02020603050405020304" pitchFamily="18" charset="0"/>
                <a:cs typeface="Times New Roman" panose="02020603050405020304" pitchFamily="18" charset="0"/>
              </a:rPr>
              <a:t>: Придумай красивые слова о весне. Как её можно описать.</a:t>
            </a:r>
          </a:p>
          <a:p>
            <a:r>
              <a:rPr lang="ru-RU" b="1" i="0" dirty="0" smtClean="0">
                <a:solidFill>
                  <a:srgbClr val="11111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Поделись</a:t>
            </a:r>
            <a:r>
              <a:rPr lang="ru-RU" b="0" i="0" dirty="0" smtClean="0">
                <a:solidFill>
                  <a:srgbClr val="111111"/>
                </a:solidFill>
                <a:effectLst/>
                <a:latin typeface="Times New Roman" panose="02020603050405020304" pitchFamily="18" charset="0"/>
                <a:cs typeface="Times New Roman" panose="02020603050405020304" pitchFamily="18" charset="0"/>
              </a:rPr>
              <a:t>.</a:t>
            </a:r>
            <a:r>
              <a:rPr lang="ru-RU" b="0" i="0" dirty="0" smtClean="0">
                <a:solidFill>
                  <a:srgbClr val="111111"/>
                </a:solidFill>
                <a:effectLst/>
                <a:latin typeface="Arial" panose="020B0604020202020204" pitchFamily="34" charset="0"/>
              </a:rPr>
              <a:t> </a:t>
            </a:r>
            <a:r>
              <a:rPr lang="ru-RU" b="0" i="0" dirty="0" smtClean="0">
                <a:solidFill>
                  <a:srgbClr val="111111"/>
                </a:solidFill>
                <a:effectLst/>
                <a:latin typeface="Times New Roman" panose="02020603050405020304" pitchFamily="18" charset="0"/>
                <a:cs typeface="Times New Roman" panose="02020603050405020304" pitchFamily="18" charset="0"/>
              </a:rPr>
              <a:t>Вопросам этого блока желательно добавлять эмоциональную окраску. То есть, сконцентрировать внимание на ощущениях и чувствах ребёнка, его эмоциях, которые вызваны названной темой.</a:t>
            </a:r>
          </a:p>
          <a:p>
            <a:r>
              <a:rPr lang="ru-RU" b="0" i="0" u="sng" dirty="0" smtClean="0">
                <a:solidFill>
                  <a:srgbClr val="111111"/>
                </a:solidFill>
                <a:effectLst/>
                <a:latin typeface="Times New Roman" panose="02020603050405020304" pitchFamily="18" charset="0"/>
                <a:cs typeface="Times New Roman" panose="02020603050405020304" pitchFamily="18" charset="0"/>
              </a:rPr>
              <a:t>Например: </a:t>
            </a:r>
            <a:r>
              <a:rPr lang="ru-RU" b="0" i="0" dirty="0" smtClean="0">
                <a:solidFill>
                  <a:srgbClr val="111111"/>
                </a:solidFill>
                <a:effectLst/>
                <a:latin typeface="Times New Roman" panose="02020603050405020304" pitchFamily="18" charset="0"/>
                <a:cs typeface="Times New Roman" panose="02020603050405020304" pitchFamily="18" charset="0"/>
              </a:rPr>
              <a:t>«Нравится ли тебе такое время года как весна? За что ты её любишь?</a:t>
            </a:r>
          </a:p>
          <a:p>
            <a:endParaRPr lang="ru-RU" b="0" i="0" dirty="0" smtClean="0">
              <a:solidFill>
                <a:srgbClr val="111111"/>
              </a:solidFill>
              <a:effectLst/>
              <a:latin typeface="Times New Roman" panose="02020603050405020304" pitchFamily="18" charset="0"/>
              <a:cs typeface="Times New Roman" panose="02020603050405020304" pitchFamily="18" charset="0"/>
            </a:endParaRPr>
          </a:p>
          <a:p>
            <a:endParaRPr lang="ru-RU" b="0" i="0" dirty="0" smtClean="0">
              <a:solidFill>
                <a:srgbClr val="111111"/>
              </a:solidFill>
              <a:effectLst/>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093600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rot="5400000">
            <a:off x="2771810" y="-1050212"/>
            <a:ext cx="6389948" cy="8914757"/>
          </a:xfrm>
          <a:prstGeom prst="rect">
            <a:avLst/>
          </a:prstGeom>
        </p:spPr>
      </p:pic>
    </p:spTree>
    <p:extLst>
      <p:ext uri="{BB962C8B-B14F-4D97-AF65-F5344CB8AC3E}">
        <p14:creationId xmlns:p14="http://schemas.microsoft.com/office/powerpoint/2010/main" val="1122964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323" y="0"/>
            <a:ext cx="9232660" cy="6531385"/>
          </a:xfrm>
          <a:prstGeom prst="rect">
            <a:avLst/>
          </a:prstGeom>
        </p:spPr>
      </p:pic>
      <p:sp>
        <p:nvSpPr>
          <p:cNvPr id="3" name="Прямоугольник 2"/>
          <p:cNvSpPr/>
          <p:nvPr/>
        </p:nvSpPr>
        <p:spPr>
          <a:xfrm>
            <a:off x="2129052" y="368490"/>
            <a:ext cx="1323833" cy="14603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302758" y="955344"/>
            <a:ext cx="382138" cy="2320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21448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4636" t="2128" r="4288" b="3164"/>
          <a:stretch/>
        </p:blipFill>
        <p:spPr>
          <a:xfrm>
            <a:off x="1460309" y="272955"/>
            <a:ext cx="8502557" cy="6250675"/>
          </a:xfrm>
          <a:prstGeom prst="rect">
            <a:avLst/>
          </a:prstGeom>
        </p:spPr>
      </p:pic>
    </p:spTree>
    <p:extLst>
      <p:ext uri="{BB962C8B-B14F-4D97-AF65-F5344CB8AC3E}">
        <p14:creationId xmlns:p14="http://schemas.microsoft.com/office/powerpoint/2010/main" val="2649964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2589" t="2963" r="4967" b="7255"/>
          <a:stretch/>
        </p:blipFill>
        <p:spPr>
          <a:xfrm>
            <a:off x="1310640" y="335280"/>
            <a:ext cx="8793480" cy="6035040"/>
          </a:xfrm>
          <a:prstGeom prst="rect">
            <a:avLst/>
          </a:prstGeom>
        </p:spPr>
      </p:pic>
    </p:spTree>
    <p:extLst>
      <p:ext uri="{BB962C8B-B14F-4D97-AF65-F5344CB8AC3E}">
        <p14:creationId xmlns:p14="http://schemas.microsoft.com/office/powerpoint/2010/main" val="1462402911"/>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45</TotalTime>
  <Words>258</Words>
  <Application>Microsoft Office PowerPoint</Application>
  <PresentationFormat>Широкоэкранный</PresentationFormat>
  <Paragraphs>43</Paragraphs>
  <Slides>13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Calibri</vt:lpstr>
      <vt:lpstr>Century Gothic</vt:lpstr>
      <vt:lpstr>Symbol</vt:lpstr>
      <vt:lpstr>Times New Roman</vt:lpstr>
      <vt:lpstr>Wingdings 3</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cherepokic@yandex.ru</dc:creator>
  <cp:lastModifiedBy>cherepokic@yandex.ru</cp:lastModifiedBy>
  <cp:revision>6</cp:revision>
  <dcterms:created xsi:type="dcterms:W3CDTF">2023-04-26T15:28:01Z</dcterms:created>
  <dcterms:modified xsi:type="dcterms:W3CDTF">2023-05-04T18:23:09Z</dcterms:modified>
</cp:coreProperties>
</file>