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8" r:id="rId3"/>
    <p:sldId id="277" r:id="rId4"/>
    <p:sldId id="276" r:id="rId5"/>
    <p:sldId id="275" r:id="rId6"/>
    <p:sldId id="274" r:id="rId7"/>
    <p:sldId id="257" r:id="rId8"/>
    <p:sldId id="259" r:id="rId9"/>
    <p:sldId id="258" r:id="rId10"/>
    <p:sldId id="260" r:id="rId11"/>
    <p:sldId id="261" r:id="rId12"/>
    <p:sldId id="262" r:id="rId13"/>
    <p:sldId id="263" r:id="rId14"/>
    <p:sldId id="264" r:id="rId15"/>
    <p:sldId id="266" r:id="rId16"/>
    <p:sldId id="267" r:id="rId17"/>
    <p:sldId id="265" r:id="rId18"/>
    <p:sldId id="269" r:id="rId19"/>
    <p:sldId id="279" r:id="rId20"/>
    <p:sldId id="270" r:id="rId21"/>
    <p:sldId id="271" r:id="rId22"/>
    <p:sldId id="27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1AA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bravo_-_etot_gorod_(zaycev.net).mp3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957580"/>
            <a:ext cx="7429552" cy="5328940"/>
          </a:xfrm>
          <a:prstGeom prst="rect">
            <a:avLst/>
          </a:prstGeom>
          <a:noFill/>
        </p:spPr>
      </p:pic>
      <p:pic>
        <p:nvPicPr>
          <p:cNvPr id="6146" name="Picture 2" descr="https://phonoteka.org/uploads/posts/2022-02/1644267532_54-phonoteka-org-p-fon-smeshariki-dlya-fotoshopa-6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57686" y="2214554"/>
            <a:ext cx="38074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Book Antiqua" pitchFamily="18" charset="0"/>
              </a:rPr>
              <a:t>Вот она какая, 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Book Antiqua" pitchFamily="18" charset="0"/>
              </a:rPr>
              <a:t>сторона родная!</a:t>
            </a:r>
            <a:endParaRPr lang="ru-RU" sz="36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4357694"/>
            <a:ext cx="282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Candara Light" pitchFamily="34" charset="0"/>
              </a:rPr>
              <a:t> </a:t>
            </a:r>
            <a:endParaRPr lang="ru-RU" sz="3600" dirty="0">
              <a:latin typeface="Candara Light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29190" y="5072074"/>
            <a:ext cx="3491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Book Antiqua" pitchFamily="18" charset="0"/>
              </a:rPr>
              <a:t>Презентацию подготовила </a:t>
            </a:r>
          </a:p>
          <a:p>
            <a:r>
              <a:rPr lang="ru-RU" sz="1600" b="1" dirty="0" smtClean="0">
                <a:latin typeface="Book Antiqua" pitchFamily="18" charset="0"/>
              </a:rPr>
              <a:t>старшая логопедическая группа.</a:t>
            </a:r>
            <a:endParaRPr lang="ru-RU" sz="1600" b="1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inopoisk.ru-Smeshariki-466995--w--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661248"/>
            <a:ext cx="8229600" cy="119675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Кто из вас дети, посещал эту крепость?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 descr="8umIeks1_v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36096" cy="4555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0"/>
            <a:ext cx="3707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В самом уголке Керчи стоит крепость турецкого владычества название ей «</a:t>
            </a:r>
            <a:r>
              <a:rPr lang="ru-RU" sz="2800" b="1" u="sng" dirty="0" smtClean="0">
                <a:solidFill>
                  <a:schemeClr val="tx2">
                    <a:lumMod val="75000"/>
                  </a:schemeClr>
                </a:solidFill>
              </a:rPr>
              <a:t>Крепость </a:t>
            </a:r>
            <a:r>
              <a:rPr lang="ru-RU" sz="2800" b="1" u="sng" dirty="0" err="1" smtClean="0">
                <a:solidFill>
                  <a:schemeClr val="tx2">
                    <a:lumMod val="75000"/>
                  </a:schemeClr>
                </a:solidFill>
              </a:rPr>
              <a:t>Ени-Кале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516216" cy="1656184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Аджимушкайские каменоломни </a:t>
            </a:r>
            <a:r>
              <a:rPr lang="ru-RU" sz="2400" dirty="0" smtClean="0">
                <a:solidFill>
                  <a:srgbClr val="C00000"/>
                </a:solidFill>
              </a:rPr>
              <a:t>- Подземные каменоломни, где часть войск Крымского фронта вела героическую оборону против немецко-фашистских захватчиков.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p_469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6667500" cy="5085184"/>
          </a:xfrm>
          <a:prstGeom prst="rect">
            <a:avLst/>
          </a:prstGeom>
        </p:spPr>
      </p:pic>
      <p:pic>
        <p:nvPicPr>
          <p:cNvPr id="4" name="Содержимое 3" descr="0b138499dc94d633a90c5430ffa02804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371184" y="3140968"/>
            <a:ext cx="2772816" cy="371703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627afc5267ce8ecbd40de327c9f1f4a_800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373216"/>
            <a:ext cx="8229600" cy="134076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err="1" smtClean="0">
                <a:solidFill>
                  <a:srgbClr val="C00000"/>
                </a:solidFill>
              </a:rPr>
              <a:t>Ца́рский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курга́н</a:t>
            </a:r>
            <a:r>
              <a:rPr lang="ru-RU" sz="2400" dirty="0" smtClean="0">
                <a:solidFill>
                  <a:srgbClr val="C00000"/>
                </a:solidFill>
              </a:rPr>
              <a:t> — памятник архитектуры IV века до н. э., усыпальница (склеп) одного из членов династии </a:t>
            </a:r>
            <a:r>
              <a:rPr lang="ru-RU" sz="2400" dirty="0" err="1" smtClean="0">
                <a:solidFill>
                  <a:srgbClr val="C00000"/>
                </a:solidFill>
              </a:rPr>
              <a:t>Спартокидов</a:t>
            </a:r>
            <a:r>
              <a:rPr lang="ru-RU" sz="2400" dirty="0" smtClean="0">
                <a:solidFill>
                  <a:srgbClr val="C00000"/>
                </a:solidFill>
              </a:rPr>
              <a:t>, правивших </a:t>
            </a:r>
            <a:r>
              <a:rPr lang="ru-RU" sz="2400" i="1" dirty="0" err="1" smtClean="0">
                <a:solidFill>
                  <a:srgbClr val="C00000"/>
                </a:solidFill>
              </a:rPr>
              <a:t>Боспорским</a:t>
            </a:r>
            <a:r>
              <a:rPr lang="ru-RU" sz="2400" i="1" dirty="0" smtClean="0">
                <a:solidFill>
                  <a:srgbClr val="C00000"/>
                </a:solidFill>
              </a:rPr>
              <a:t> царством</a:t>
            </a:r>
            <a:endParaRPr lang="ru-RU" sz="2400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2b4a62184569ac620a999cb9f63b459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12576" y="1124744"/>
            <a:ext cx="3340694" cy="4005064"/>
          </a:xfrm>
          <a:prstGeom prst="rect">
            <a:avLst/>
          </a:prstGeom>
        </p:spPr>
      </p:pic>
      <p:pic>
        <p:nvPicPr>
          <p:cNvPr id="7" name="Рисунок 6" descr="tsarskiy_kurgan_1_previ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4296" y="0"/>
            <a:ext cx="6979704" cy="530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Озеро </a:t>
            </a:r>
            <a:r>
              <a:rPr lang="ru-RU" sz="2800" b="1" dirty="0" err="1" smtClean="0">
                <a:solidFill>
                  <a:srgbClr val="C00000"/>
                </a:solidFill>
              </a:rPr>
              <a:t>Чокрак</a:t>
            </a:r>
            <a:r>
              <a:rPr lang="ru-RU" sz="2800" b="1" dirty="0" smtClean="0">
                <a:solidFill>
                  <a:srgbClr val="C00000"/>
                </a:solidFill>
              </a:rPr>
              <a:t>. </a:t>
            </a:r>
            <a:r>
              <a:rPr lang="ru-RU" sz="2800" dirty="0" smtClean="0">
                <a:solidFill>
                  <a:srgbClr val="C00000"/>
                </a:solidFill>
              </a:rPr>
              <a:t>Солёное озеро, расположенное на востоке Крыма, на Керченском полуострове, является одним из уникальных грязелечебных озёр Европы.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44824"/>
            <a:ext cx="2348458" cy="2348458"/>
          </a:xfrm>
          <a:prstGeom prst="rect">
            <a:avLst/>
          </a:prstGeom>
        </p:spPr>
      </p:pic>
      <p:pic>
        <p:nvPicPr>
          <p:cNvPr id="6" name="Рисунок 5" descr="R1q5Md6WF0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1844824"/>
            <a:ext cx="6732240" cy="5013176"/>
          </a:xfrm>
          <a:prstGeom prst="rect">
            <a:avLst/>
          </a:prstGeom>
        </p:spPr>
      </p:pic>
      <p:pic>
        <p:nvPicPr>
          <p:cNvPr id="7" name="Рисунок 6" descr="3767345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437112"/>
            <a:ext cx="2339752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726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658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437112"/>
            <a:ext cx="4499992" cy="21328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Грязевые </a:t>
            </a:r>
            <a:r>
              <a:rPr lang="ru-RU" sz="2400" b="1" dirty="0" err="1" smtClean="0">
                <a:solidFill>
                  <a:schemeClr val="bg1"/>
                </a:solidFill>
              </a:rPr>
              <a:t>вулканы-</a:t>
            </a:r>
            <a:r>
              <a:rPr lang="ru-RU" sz="2400" dirty="0" err="1" smtClean="0">
                <a:solidFill>
                  <a:schemeClr val="bg1"/>
                </a:solidFill>
              </a:rPr>
              <a:t>это</a:t>
            </a:r>
            <a:r>
              <a:rPr lang="ru-RU" sz="2400" dirty="0" smtClean="0">
                <a:solidFill>
                  <a:schemeClr val="bg1"/>
                </a:solidFill>
              </a:rPr>
              <a:t> фантастически природные достопримечательности Керчи, известные далеко за пределами Крыма. </a:t>
            </a:r>
            <a:r>
              <a:rPr lang="ru-RU" sz="2400" dirty="0" err="1" smtClean="0">
                <a:solidFill>
                  <a:schemeClr val="bg1"/>
                </a:solidFill>
              </a:rPr>
              <a:t>Булганакская</a:t>
            </a:r>
            <a:r>
              <a:rPr lang="ru-RU" sz="2400" dirty="0" smtClean="0">
                <a:solidFill>
                  <a:schemeClr val="bg1"/>
                </a:solidFill>
              </a:rPr>
              <a:t> долина вулканов – это удивительный уголок нашей планеты.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yjVGeoY6Fb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005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78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В самом центре города Керчь, у подножия горы Митридат, расположилась церковь Иоанна Предтечи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1374" flipH="1">
            <a:off x="-40511" y="1527184"/>
            <a:ext cx="2607791" cy="3820162"/>
          </a:xfrm>
          <a:prstGeom prst="rect">
            <a:avLst/>
          </a:prstGeom>
        </p:spPr>
      </p:pic>
      <p:pic>
        <p:nvPicPr>
          <p:cNvPr id="6" name="Рисунок 5" descr="lCu3NvV6yX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484784"/>
            <a:ext cx="6444209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ёё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69160"/>
            <a:ext cx="6192688" cy="198884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На самой восточной оконечности Крыма, </a:t>
            </a:r>
            <a:r>
              <a:rPr lang="ru-RU" sz="2800" i="1" dirty="0" smtClean="0">
                <a:solidFill>
                  <a:srgbClr val="C00000"/>
                </a:solidFill>
              </a:rPr>
              <a:t>на мысе Фонарь</a:t>
            </a:r>
            <a:r>
              <a:rPr lang="ru-RU" sz="2800" dirty="0" smtClean="0">
                <a:solidFill>
                  <a:srgbClr val="C00000"/>
                </a:solidFill>
              </a:rPr>
              <a:t> уже несколько веков работает верный друг всех мореходов — </a:t>
            </a:r>
            <a:r>
              <a:rPr lang="ru-RU" sz="2800" b="1" dirty="0" err="1" smtClean="0">
                <a:solidFill>
                  <a:srgbClr val="C00000"/>
                </a:solidFill>
              </a:rPr>
              <a:t>Еникальский</a:t>
            </a:r>
            <a:r>
              <a:rPr lang="ru-RU" sz="2800" b="1" dirty="0" smtClean="0">
                <a:solidFill>
                  <a:srgbClr val="C00000"/>
                </a:solidFill>
              </a:rPr>
              <a:t> маяк.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800px-Kerch_Maya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5220072" cy="4944295"/>
          </a:xfrm>
          <a:prstGeom prst="rect">
            <a:avLst/>
          </a:prstGeom>
        </p:spPr>
      </p:pic>
      <p:pic>
        <p:nvPicPr>
          <p:cNvPr id="10" name="Рисунок 9" descr="av-179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06944">
            <a:off x="5516502" y="1277158"/>
            <a:ext cx="1181781" cy="1181781"/>
          </a:xfrm>
          <a:prstGeom prst="rect">
            <a:avLst/>
          </a:prstGeom>
        </p:spPr>
      </p:pic>
      <p:pic>
        <p:nvPicPr>
          <p:cNvPr id="11" name="Рисунок 10" descr="06263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0"/>
            <a:ext cx="1835696" cy="1835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44851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941168"/>
            <a:ext cx="6948264" cy="155679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Грифон</a:t>
            </a:r>
            <a:r>
              <a:rPr lang="ru-RU" sz="2800" b="1" dirty="0" smtClean="0">
                <a:solidFill>
                  <a:srgbClr val="C00000"/>
                </a:solidFill>
              </a:rPr>
              <a:t> –символ Керчи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Грифон — мифическое существо с телом льва и головой и крыльями орла. Лев как царь земли, орел — царь неба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245596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6952"/>
            <a:ext cx="2893136" cy="3645024"/>
          </a:xfrm>
          <a:prstGeom prst="rect">
            <a:avLst/>
          </a:prstGeom>
        </p:spPr>
      </p:pic>
      <p:pic>
        <p:nvPicPr>
          <p:cNvPr id="6" name="Рисунок 5" descr="Image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9" y="0"/>
            <a:ext cx="4139952" cy="4797152"/>
          </a:xfrm>
          <a:prstGeom prst="rect">
            <a:avLst/>
          </a:prstGeom>
        </p:spPr>
      </p:pic>
      <p:pic>
        <p:nvPicPr>
          <p:cNvPr id="7" name="Рисунок 6" descr="kerch_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5004048" cy="321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_iyanie-mechty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1960" cy="3284984"/>
          </a:xfrm>
          <a:prstGeom prst="rect">
            <a:avLst/>
          </a:prstGeom>
        </p:spPr>
      </p:pic>
      <p:pic>
        <p:nvPicPr>
          <p:cNvPr id="5122" name="Picture 2" descr="https://cdn.iportal.ru/news/2021/99/preview/bfbfaaeabbab45b4ac5376d29362549a0fb2f5d1_1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4"/>
            <a:ext cx="4181022" cy="3571876"/>
          </a:xfrm>
          <a:prstGeom prst="rect">
            <a:avLst/>
          </a:prstGeom>
          <a:noFill/>
        </p:spPr>
      </p:pic>
      <p:pic>
        <p:nvPicPr>
          <p:cNvPr id="10" name="Рисунок 9" descr="https://wikiway.com/upload/uf/2a1/mizhu92o16himayez9i3xlahozwn583r/krimskiy_most_03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0" y="3286124"/>
            <a:ext cx="4929190" cy="357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https://papik.pro/uploads/posts/2022-05/1653632319_36-papik-pro-p-den-osvobozhdeniya-kerchi-risunok-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0"/>
            <a:ext cx="4929190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s://msbpartner.ru/wp-content/uploads/c/7/d/c7dde058c9b7ed775841944503dab2d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2-02/1644267549_17-phonoteka-org-p-fon-smeshariki-dlya-fotoshopa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86586"/>
          </a:xfrm>
          <a:prstGeom prst="rect">
            <a:avLst/>
          </a:prstGeom>
          <a:noFill/>
        </p:spPr>
      </p:pic>
      <p:pic>
        <p:nvPicPr>
          <p:cNvPr id="1026" name="Picture 2" descr="https://fsd.multiurok.ru/html/2022/03/31/s_6245760960080/img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35828"/>
            <a:ext cx="7000924" cy="525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kartinkin.net/uploads/posts/2022-12/1670414992_kartinkin-net-p-kartinki-smesharikov-po-otdelnosti-krasivo-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4302" y="4643446"/>
            <a:ext cx="2099698" cy="2071702"/>
          </a:xfrm>
          <a:prstGeom prst="rect">
            <a:avLst/>
          </a:prstGeom>
          <a:noFill/>
        </p:spPr>
      </p:pic>
      <p:pic>
        <p:nvPicPr>
          <p:cNvPr id="1032" name="Picture 8" descr="https://starwars-galaxy.ru/800/600/https/wunschzimmer.ch/wp-content/uploads/2013/01/31897725_Fisc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0_bebdc_355dc2af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4261" y="-315416"/>
            <a:ext cx="5079739" cy="3672408"/>
          </a:xfrm>
        </p:spPr>
      </p:pic>
      <p:pic>
        <p:nvPicPr>
          <p:cNvPr id="7" name="Рисунок 6" descr="60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067945" cy="3356992"/>
          </a:xfrm>
          <a:prstGeom prst="rect">
            <a:avLst/>
          </a:prstGeom>
        </p:spPr>
      </p:pic>
      <p:pic>
        <p:nvPicPr>
          <p:cNvPr id="8" name="Рисунок 7" descr="21931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356992"/>
            <a:ext cx="5076056" cy="3501008"/>
          </a:xfrm>
          <a:prstGeom prst="rect">
            <a:avLst/>
          </a:prstGeom>
        </p:spPr>
      </p:pic>
      <p:pic>
        <p:nvPicPr>
          <p:cNvPr id="9" name="Рисунок 8" descr="9601878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56992"/>
            <a:ext cx="4067944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327_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6249" y="3212977"/>
            <a:ext cx="4857752" cy="3645024"/>
          </a:xfrm>
        </p:spPr>
      </p:pic>
      <p:pic>
        <p:nvPicPr>
          <p:cNvPr id="3076" name="Picture 4" descr="https://triiips.com/storage/app/media/excursion/55/22/de/18316_4015db4ebd035759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286124"/>
            <a:ext cx="4293353" cy="3571876"/>
          </a:xfrm>
          <a:prstGeom prst="rect">
            <a:avLst/>
          </a:prstGeom>
          <a:noFill/>
        </p:spPr>
      </p:pic>
      <p:pic>
        <p:nvPicPr>
          <p:cNvPr id="3078" name="Picture 6" descr="https://kerch.fm/uploads/posts/2014-04/1397214521_dsc_0422-1024x768-kerch.f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303052" cy="3286124"/>
          </a:xfrm>
          <a:prstGeom prst="rect">
            <a:avLst/>
          </a:prstGeom>
          <a:noFill/>
        </p:spPr>
      </p:pic>
      <p:pic>
        <p:nvPicPr>
          <p:cNvPr id="3080" name="Picture 8" descr="https://waralbum.ru/wp-content/uploads/2009/12/74fb1398b4e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0"/>
            <a:ext cx="4857752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honoteka.org/uploads/posts/2022-02/1644267551_28-phonoteka-org-p-fon-smeshariki-dlya-fotoshopa-38.jpg"/>
          <p:cNvPicPr/>
          <p:nvPr/>
        </p:nvPicPr>
        <p:blipFill>
          <a:blip r:embed="rId2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429256" y="1357298"/>
            <a:ext cx="314327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Говорят дети: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Малая Родина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это Керчь, это мой дом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Маша, 6 лет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Малая Родина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это дом, где я живу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Максим, 6 лет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Малая родина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рядом с мамой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Алина, 5 лет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Малая родина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маленький круглый домик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Чистотополье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Катя, 7 лет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krot.info/uploads/posts/2020-10/1603676620_46-p-fon-smeshariki-dlya-prezentatsii-5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fsd.multiurok.ru/html/2022/03/31/s_6245760960080/img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910786"/>
            <a:ext cx="7929618" cy="594721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azon.market/image/catalog/v_1/product/3/222/221204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goldengrail.ru/podarki_image/2884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357298"/>
            <a:ext cx="7740000" cy="4104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9460" name="AutoShape 4" descr="https://azon.market/image/catalog/v_1/product/3/222/221204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krasnoperekopsk.crimealib.ru/wp-content/uploads/2021/01/Moy-Krym-Ilinska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571-kertch-krim-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3502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340769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ahnschrift Condensed" pitchFamily="34" charset="0"/>
              </a:rPr>
              <a:t>Мой любимый город Керчь!!!</a:t>
            </a:r>
            <a:endParaRPr lang="ru-RU" b="1" dirty="0">
              <a:solidFill>
                <a:srgbClr val="FF0000"/>
              </a:solidFill>
              <a:latin typeface="Bahnschrift Condensed" pitchFamily="34" charset="0"/>
            </a:endParaRPr>
          </a:p>
        </p:txBody>
      </p:sp>
      <p:pic>
        <p:nvPicPr>
          <p:cNvPr id="7" name="bravo_-_etot_gorod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6093296"/>
            <a:ext cx="304800" cy="304800"/>
          </a:xfrm>
          <a:prstGeom prst="rect">
            <a:avLst/>
          </a:prstGeom>
        </p:spPr>
      </p:pic>
      <p:pic>
        <p:nvPicPr>
          <p:cNvPr id="8" name="Рисунок 7" descr="losyash_big_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23311">
            <a:off x="6126641" y="3857801"/>
            <a:ext cx="2127047" cy="302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5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mb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Мой юный друг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 ну-ка скажи в каком городе ты живёшь?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068960"/>
            <a:ext cx="8229600" cy="22768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7" name="Рисунок 6" descr="losyash_big_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23311">
            <a:off x="5580430" y="2839669"/>
            <a:ext cx="2795761" cy="3981841"/>
          </a:xfrm>
          <a:prstGeom prst="rect">
            <a:avLst/>
          </a:prstGeom>
        </p:spPr>
      </p:pic>
      <p:sp>
        <p:nvSpPr>
          <p:cNvPr id="8" name="Овальная выноска 7"/>
          <p:cNvSpPr/>
          <p:nvPr/>
        </p:nvSpPr>
        <p:spPr>
          <a:xfrm flipH="1">
            <a:off x="0" y="214290"/>
            <a:ext cx="7308304" cy="3456384"/>
          </a:xfrm>
          <a:prstGeom prst="wedgeEllipseCallout">
            <a:avLst/>
          </a:prstGeom>
          <a:solidFill>
            <a:srgbClr val="E61AA2">
              <a:alpha val="53000"/>
            </a:srgbClr>
          </a:solidFill>
          <a:ln>
            <a:solidFill>
              <a:srgbClr val="E61A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На месте Древнего пролива </a:t>
            </a:r>
            <a:r>
              <a:rPr lang="ru-RU" b="1" dirty="0" err="1" smtClean="0">
                <a:solidFill>
                  <a:srgbClr val="FF0000"/>
                </a:solidFill>
              </a:rPr>
              <a:t>Боспор</a:t>
            </a:r>
            <a:r>
              <a:rPr lang="ru-RU" b="1" dirty="0" smtClean="0">
                <a:solidFill>
                  <a:srgbClr val="FF0000"/>
                </a:solidFill>
              </a:rPr>
              <a:t>, который соединяет Чёрное и Азовское моря растянулся город Керчь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https://sun9-31.userapi.com/Vh1t0uuabx1JE4xqz-hVTj7zQv8YLWxjYAkmlg/bCLAdpEDqo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2357430"/>
            <a:ext cx="5654705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6894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64" y="0"/>
            <a:ext cx="9131335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-315416"/>
            <a:ext cx="8229600" cy="14010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4400" b="1" dirty="0" smtClean="0">
                <a:solidFill>
                  <a:srgbClr val="FF0000"/>
                </a:solidFill>
              </a:rPr>
              <a:t>А знаешь ли ты ,там такая была пора,</a:t>
            </a:r>
          </a:p>
          <a:p>
            <a:pPr>
              <a:buNone/>
            </a:pPr>
            <a:r>
              <a:rPr lang="ru-RU" sz="14400" b="1" dirty="0" smtClean="0">
                <a:solidFill>
                  <a:srgbClr val="FF0000"/>
                </a:solidFill>
              </a:rPr>
              <a:t>Что навечно к заре лицом поднялась</a:t>
            </a:r>
          </a:p>
          <a:p>
            <a:pPr>
              <a:buNone/>
            </a:pPr>
            <a:r>
              <a:rPr lang="ru-RU" sz="14400" b="1" dirty="0" smtClean="0">
                <a:solidFill>
                  <a:srgbClr val="FF0000"/>
                </a:solidFill>
              </a:rPr>
              <a:t>Митридат-гора</a:t>
            </a:r>
          </a:p>
          <a:p>
            <a:endParaRPr lang="ru-RU" dirty="0"/>
          </a:p>
        </p:txBody>
      </p:sp>
      <p:pic>
        <p:nvPicPr>
          <p:cNvPr id="14338" name="Picture 2" descr="https://sun9-47.userapi.com/impg/OQnWl95F82MMsTrJdd-zFabi2x2S6ko2dkSvKA/Hrfqc9BwksA.jpg?size=1080x718&amp;quality=95&amp;sign=56a7928ea954586e0c57219f57a981ba&amp;c_uniq_tag=7vczICp_q2x4eV2XIHq-FKZ0Gas2SB2jSR1ijDPWnxc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500306"/>
            <a:ext cx="6227765" cy="4140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135</Words>
  <Application>Microsoft Office PowerPoint</Application>
  <PresentationFormat>Экран (4:3)</PresentationFormat>
  <Paragraphs>26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Мой любимый город Керчь!!!</vt:lpstr>
      <vt:lpstr>Мой юный друг А ну-ка скажи в каком городе ты живёшь?</vt:lpstr>
      <vt:lpstr>Слайд 8</vt:lpstr>
      <vt:lpstr>Слайд 9</vt:lpstr>
      <vt:lpstr>Слайд 10</vt:lpstr>
      <vt:lpstr>Аджимушкайские каменоломни - Подземные каменоломни, где часть войск Крымского фронта вела героическую оборону против немецко-фашистских захватчиков.</vt:lpstr>
      <vt:lpstr>Ца́рский курга́н — памятник архитектуры IV века до н. э., усыпальница (склеп) одного из членов династии Спартокидов, правивших Боспорским царством</vt:lpstr>
      <vt:lpstr>Озеро Чокрак. Солёное озеро, расположенное на востоке Крыма, на Керченском полуострове, является одним из уникальных грязелечебных озёр Европы.</vt:lpstr>
      <vt:lpstr>Грязевые вулканы-это фантастически природные достопримечательности Керчи, известные далеко за пределами Крыма. Булганакская долина вулканов – это удивительный уголок нашей планеты.</vt:lpstr>
      <vt:lpstr>В самом центре города Керчь, у подножия горы Митридат, расположилась церковь Иоанна Предтечи</vt:lpstr>
      <vt:lpstr>На самой восточной оконечности Крыма, на мысе Фонарь уже несколько веков работает верный друг всех мореходов — Еникальский маяк.</vt:lpstr>
      <vt:lpstr>Грифон –символ Керчи Грифон — мифическое существо с телом льва и головой и крыльями орла. Лев как царь земли, орел — царь неба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любимый город Керчь!!!</dc:title>
  <dc:creator>User</dc:creator>
  <cp:lastModifiedBy>Admin</cp:lastModifiedBy>
  <cp:revision>56</cp:revision>
  <dcterms:created xsi:type="dcterms:W3CDTF">2015-10-15T17:31:19Z</dcterms:created>
  <dcterms:modified xsi:type="dcterms:W3CDTF">2023-02-26T19:35:40Z</dcterms:modified>
</cp:coreProperties>
</file>