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60" r:id="rId5"/>
    <p:sldId id="259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6" d="100"/>
          <a:sy n="106" d="100"/>
        </p:scale>
        <p:origin x="-176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25.05.2021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25.05.2021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25.05.2021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25.05.2021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25.05.2021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25.05.2021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25.05.2021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25.05.2021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25.05.2021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25.05.2021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25.05.2021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25.05.2021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2" name="Группа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1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.png"/><Relationship Id="rId5" Type="http://schemas.openxmlformats.org/officeDocument/2006/relationships/image" Target="../media/image35.png"/><Relationship Id="rId4" Type="http://schemas.openxmlformats.org/officeDocument/2006/relationships/image" Target="../media/image3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0.jpeg"/><Relationship Id="rId5" Type="http://schemas.openxmlformats.org/officeDocument/2006/relationships/image" Target="../media/image39.jpeg"/><Relationship Id="rId4" Type="http://schemas.openxmlformats.org/officeDocument/2006/relationships/image" Target="../media/image38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6.gif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7" Type="http://schemas.openxmlformats.org/officeDocument/2006/relationships/image" Target="../media/image52.gif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1.gif"/><Relationship Id="rId5" Type="http://schemas.openxmlformats.org/officeDocument/2006/relationships/image" Target="../media/image50.png"/><Relationship Id="rId4" Type="http://schemas.openxmlformats.org/officeDocument/2006/relationships/image" Target="../media/image49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eg"/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6.gif"/><Relationship Id="rId4" Type="http://schemas.openxmlformats.org/officeDocument/2006/relationships/image" Target="../media/image55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jpeg"/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0.jpeg"/><Relationship Id="rId4" Type="http://schemas.openxmlformats.org/officeDocument/2006/relationships/image" Target="../media/image59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image" Target="../media/image6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5.jpeg"/><Relationship Id="rId5" Type="http://schemas.openxmlformats.org/officeDocument/2006/relationships/image" Target="../media/image64.png"/><Relationship Id="rId4" Type="http://schemas.openxmlformats.org/officeDocument/2006/relationships/image" Target="../media/image63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jpeg"/><Relationship Id="rId2" Type="http://schemas.openxmlformats.org/officeDocument/2006/relationships/image" Target="../media/image67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1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jpeg"/><Relationship Id="rId4" Type="http://schemas.openxmlformats.org/officeDocument/2006/relationships/image" Target="../media/image1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jpeg"/><Relationship Id="rId5" Type="http://schemas.openxmlformats.org/officeDocument/2006/relationships/image" Target="../media/image17.png"/><Relationship Id="rId4" Type="http://schemas.openxmlformats.org/officeDocument/2006/relationships/image" Target="../media/image16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8.png"/><Relationship Id="rId4" Type="http://schemas.openxmlformats.org/officeDocument/2006/relationships/image" Target="../media/image2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39552" y="548680"/>
            <a:ext cx="7851648" cy="1828800"/>
          </a:xfrm>
        </p:spPr>
        <p:txBody>
          <a:bodyPr>
            <a:noAutofit/>
          </a:bodyPr>
          <a:lstStyle/>
          <a:p>
            <a:pPr algn="ctr"/>
            <a:r>
              <a:rPr lang="ru-RU" sz="3600" dirty="0" smtClean="0"/>
              <a:t>Фотоотчёт о проделанной работе </a:t>
            </a:r>
            <a:br>
              <a:rPr lang="ru-RU" sz="3600" dirty="0" smtClean="0"/>
            </a:br>
            <a:r>
              <a:rPr lang="ru-RU" sz="3600" dirty="0" smtClean="0"/>
              <a:t>в группе компенсирующей   направленности «Звездочка» за </a:t>
            </a:r>
            <a:br>
              <a:rPr lang="ru-RU" sz="3600" dirty="0" smtClean="0"/>
            </a:br>
            <a:r>
              <a:rPr lang="ru-RU" sz="3600" dirty="0" smtClean="0"/>
              <a:t>2020-2021 учебный год</a:t>
            </a:r>
            <a:endParaRPr lang="ru-RU" sz="36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289304" y="5445224"/>
            <a:ext cx="7854696" cy="1752600"/>
          </a:xfrm>
        </p:spPr>
        <p:txBody>
          <a:bodyPr/>
          <a:lstStyle/>
          <a:p>
            <a:r>
              <a:rPr lang="ru-RU" dirty="0" smtClean="0"/>
              <a:t>Подготовила воспитатель: </a:t>
            </a:r>
          </a:p>
          <a:p>
            <a:r>
              <a:rPr lang="ru-RU" dirty="0" err="1" smtClean="0"/>
              <a:t>Шафикова</a:t>
            </a:r>
            <a:r>
              <a:rPr lang="ru-RU" dirty="0" smtClean="0"/>
              <a:t>  А.Б.</a:t>
            </a:r>
            <a:endParaRPr lang="ru-RU" dirty="0"/>
          </a:p>
        </p:txBody>
      </p:sp>
      <p:pic>
        <p:nvPicPr>
          <p:cNvPr id="4" name="Рисунок 3" descr="unnamed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133600" y="2338387"/>
            <a:ext cx="4876800" cy="218122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unnamed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286658" y="1260251"/>
            <a:ext cx="2389798" cy="1952725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340768"/>
            <a:ext cx="8229600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>Тематический праздник «Масленица»</a:t>
            </a:r>
            <a:br>
              <a:rPr lang="ru-RU" dirty="0" smtClean="0"/>
            </a:br>
            <a:endParaRPr lang="ru-RU" dirty="0"/>
          </a:p>
        </p:txBody>
      </p:sp>
      <p:pic>
        <p:nvPicPr>
          <p:cNvPr id="4" name="Рисунок 3" descr="https://i.mycdn.me/i?r=AyH4iRPQ2q0otWIFepML2LxRrLgSzB_VoF42Q6IkfFJc8Q&amp;dpr=2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3528" y="2060848"/>
            <a:ext cx="4104456" cy="43204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https://i.mycdn.me/i?r=AyH4iRPQ2q0otWIFepML2LxRVh7z221j8QkcLCy2SQgFfA&amp;dpr=2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292080" y="3284984"/>
            <a:ext cx="3672408" cy="33123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260648"/>
            <a:ext cx="8229600" cy="1143000"/>
          </a:xfrm>
        </p:spPr>
        <p:txBody>
          <a:bodyPr>
            <a:noAutofit/>
          </a:bodyPr>
          <a:lstStyle/>
          <a:p>
            <a:r>
              <a:rPr lang="ru-RU" sz="4000" i="1" dirty="0" smtClean="0"/>
              <a:t>Каждый день я очень рад</a:t>
            </a:r>
            <a:r>
              <a:rPr lang="ru-RU" sz="4000" dirty="0" smtClean="0"/>
              <a:t/>
            </a:r>
            <a:br>
              <a:rPr lang="ru-RU" sz="4000" dirty="0" smtClean="0"/>
            </a:br>
            <a:r>
              <a:rPr lang="ru-RU" sz="4000" i="1" dirty="0" smtClean="0"/>
              <a:t>Приходить в свой детский сад</a:t>
            </a:r>
            <a:endParaRPr lang="ru-RU" sz="4000" dirty="0"/>
          </a:p>
        </p:txBody>
      </p:sp>
      <p:pic>
        <p:nvPicPr>
          <p:cNvPr id="4" name="Рисунок 3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491880" y="1700808"/>
            <a:ext cx="2256264" cy="30243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9552" y="1844824"/>
            <a:ext cx="2304256" cy="22322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300192" y="1628800"/>
            <a:ext cx="2448272" cy="2808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83568" y="4529336"/>
            <a:ext cx="2034530" cy="19960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7" descr="unnamed.pn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3779912" y="4869160"/>
            <a:ext cx="4876800" cy="198884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10" descr="предпосылка-весны-с-травой-и-границей-цветков-на-белом-фоне-пустым-112645239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3717032"/>
            <a:ext cx="9144000" cy="3140968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0"/>
            <a:ext cx="8229600" cy="980728"/>
          </a:xfrm>
        </p:spPr>
        <p:txBody>
          <a:bodyPr/>
          <a:lstStyle/>
          <a:p>
            <a:pPr algn="ctr"/>
            <a:r>
              <a:rPr lang="ru-RU" dirty="0" smtClean="0"/>
              <a:t>Весна пришла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908720"/>
            <a:ext cx="4546848" cy="1997576"/>
          </a:xfrm>
        </p:spPr>
        <p:txBody>
          <a:bodyPr>
            <a:normAutofit fontScale="92500"/>
          </a:bodyPr>
          <a:lstStyle/>
          <a:p>
            <a:pPr>
              <a:buNone/>
            </a:pPr>
            <a:r>
              <a:rPr lang="ru-RU" i="1" dirty="0" smtClean="0">
                <a:solidFill>
                  <a:schemeClr val="accent1">
                    <a:lumMod val="75000"/>
                  </a:schemeClr>
                </a:solidFill>
              </a:rPr>
              <a:t>Всех ребят не сосчитать.</a:t>
            </a:r>
            <a:endParaRPr lang="ru-RU" dirty="0" smtClean="0">
              <a:solidFill>
                <a:schemeClr val="accent1">
                  <a:lumMod val="75000"/>
                </a:schemeClr>
              </a:solidFill>
            </a:endParaRPr>
          </a:p>
          <a:p>
            <a:pPr>
              <a:buNone/>
            </a:pPr>
            <a:r>
              <a:rPr lang="ru-RU" i="1" dirty="0" smtClean="0">
                <a:solidFill>
                  <a:schemeClr val="accent1">
                    <a:lumMod val="75000"/>
                  </a:schemeClr>
                </a:solidFill>
              </a:rPr>
              <a:t>Раз, два, три, четыре, пять,</a:t>
            </a:r>
            <a:endParaRPr lang="ru-RU" dirty="0" smtClean="0">
              <a:solidFill>
                <a:schemeClr val="accent1">
                  <a:lumMod val="75000"/>
                </a:schemeClr>
              </a:solidFill>
            </a:endParaRPr>
          </a:p>
          <a:p>
            <a:pPr>
              <a:buNone/>
            </a:pPr>
            <a:r>
              <a:rPr lang="ru-RU" i="1" dirty="0" smtClean="0">
                <a:solidFill>
                  <a:schemeClr val="accent1">
                    <a:lumMod val="75000"/>
                  </a:schemeClr>
                </a:solidFill>
              </a:rPr>
              <a:t>Дружно встали по - порядку,</a:t>
            </a:r>
            <a:endParaRPr lang="ru-RU" dirty="0" smtClean="0">
              <a:solidFill>
                <a:schemeClr val="accent1">
                  <a:lumMod val="75000"/>
                </a:schemeClr>
              </a:solidFill>
            </a:endParaRPr>
          </a:p>
          <a:p>
            <a:pPr>
              <a:buNone/>
            </a:pPr>
            <a:r>
              <a:rPr lang="ru-RU" i="1" dirty="0" smtClean="0">
                <a:solidFill>
                  <a:schemeClr val="accent1">
                    <a:lumMod val="75000"/>
                  </a:schemeClr>
                </a:solidFill>
              </a:rPr>
              <a:t>Дети делают зарядку</a:t>
            </a:r>
            <a:endParaRPr lang="ru-RU" dirty="0" smtClean="0">
              <a:solidFill>
                <a:schemeClr val="accent1">
                  <a:lumMod val="75000"/>
                </a:schemeClr>
              </a:solidFill>
            </a:endParaRPr>
          </a:p>
          <a:p>
            <a:pPr>
              <a:buNone/>
            </a:pPr>
            <a:endParaRPr lang="ru-RU" dirty="0"/>
          </a:p>
        </p:txBody>
      </p:sp>
      <p:pic>
        <p:nvPicPr>
          <p:cNvPr id="4" name="Рисунок 3" descr="i (1)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79512" y="2780928"/>
            <a:ext cx="2571750" cy="3429000"/>
          </a:xfrm>
          <a:prstGeom prst="rect">
            <a:avLst/>
          </a:prstGeom>
        </p:spPr>
      </p:pic>
      <p:pic>
        <p:nvPicPr>
          <p:cNvPr id="5" name="Рисунок 4" descr="i (2)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 flipH="1">
            <a:off x="6390203" y="3068961"/>
            <a:ext cx="2358261" cy="3144348"/>
          </a:xfrm>
          <a:prstGeom prst="rect">
            <a:avLst/>
          </a:prstGeom>
        </p:spPr>
      </p:pic>
      <p:pic>
        <p:nvPicPr>
          <p:cNvPr id="6" name="Рисунок 5" descr="i (3)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948264" y="260648"/>
            <a:ext cx="1983718" cy="2644957"/>
          </a:xfrm>
          <a:prstGeom prst="rect">
            <a:avLst/>
          </a:prstGeom>
        </p:spPr>
      </p:pic>
      <p:pic>
        <p:nvPicPr>
          <p:cNvPr id="7" name="Рисунок 6" descr="i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3203848" y="2204864"/>
            <a:ext cx="2769822" cy="299695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1116632" y="-243408"/>
            <a:ext cx="8229600" cy="1143000"/>
          </a:xfrm>
        </p:spPr>
        <p:txBody>
          <a:bodyPr/>
          <a:lstStyle/>
          <a:p>
            <a:pPr algn="ctr"/>
            <a:r>
              <a:rPr lang="ru-RU" dirty="0" smtClean="0"/>
              <a:t>«Наши добрые дела»</a:t>
            </a:r>
            <a:endParaRPr lang="ru-RU" dirty="0"/>
          </a:p>
        </p:txBody>
      </p:sp>
      <p:pic>
        <p:nvPicPr>
          <p:cNvPr id="5" name="Рисунок 4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1052736"/>
            <a:ext cx="2628800" cy="33123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 descr="суб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843808" y="3717031"/>
            <a:ext cx="3096344" cy="2699103"/>
          </a:xfrm>
          <a:prstGeom prst="rect">
            <a:avLst/>
          </a:prstGeom>
        </p:spPr>
      </p:pic>
      <p:pic>
        <p:nvPicPr>
          <p:cNvPr id="4" name="Рисунок 3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940152" y="836712"/>
            <a:ext cx="3024335" cy="35283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43000"/>
          </a:xfrm>
        </p:spPr>
        <p:txBody>
          <a:bodyPr>
            <a:noAutofit/>
          </a:bodyPr>
          <a:lstStyle/>
          <a:p>
            <a:pPr algn="ctr"/>
            <a:r>
              <a:rPr lang="ru-RU" sz="3600" b="1" dirty="0" smtClean="0"/>
              <a:t> Акция «Крым и Россия - вместе навсегда!»</a:t>
            </a:r>
            <a:endParaRPr lang="ru-RU" sz="3600" b="1" dirty="0"/>
          </a:p>
        </p:txBody>
      </p:sp>
      <p:pic>
        <p:nvPicPr>
          <p:cNvPr id="5" name="Рисунок 4" descr="орпопорп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23528" y="1268760"/>
            <a:ext cx="3672408" cy="5373216"/>
          </a:xfrm>
          <a:prstGeom prst="rect">
            <a:avLst/>
          </a:prstGeom>
        </p:spPr>
      </p:pic>
      <p:pic>
        <p:nvPicPr>
          <p:cNvPr id="6" name="Рисунок 5" descr="путн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091947" y="3068960"/>
            <a:ext cx="4872541" cy="3654406"/>
          </a:xfrm>
          <a:prstGeom prst="rect">
            <a:avLst/>
          </a:prstGeom>
        </p:spPr>
      </p:pic>
      <p:pic>
        <p:nvPicPr>
          <p:cNvPr id="7" name="Рисунок 6" descr="russian-flag-m.gif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220072" y="1124744"/>
            <a:ext cx="2721471" cy="181431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332656"/>
            <a:ext cx="8229600" cy="1143000"/>
          </a:xfrm>
        </p:spPr>
        <p:txBody>
          <a:bodyPr/>
          <a:lstStyle/>
          <a:p>
            <a:pPr algn="ctr"/>
            <a:r>
              <a:rPr lang="ru-RU" dirty="0" smtClean="0"/>
              <a:t>«День космонавтики»</a:t>
            </a:r>
            <a:endParaRPr lang="ru-RU" dirty="0"/>
          </a:p>
        </p:txBody>
      </p:sp>
      <p:pic>
        <p:nvPicPr>
          <p:cNvPr id="3" name="Рисунок 2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0" y="1772816"/>
            <a:ext cx="2016224" cy="24482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Рисунок 3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 flipH="1">
            <a:off x="6948264" y="4005064"/>
            <a:ext cx="1728192" cy="23903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51520" y="1628800"/>
            <a:ext cx="1872208" cy="23530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267744" y="4221088"/>
            <a:ext cx="1946518" cy="22322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7" descr="989043553.gif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2339752" y="2636912"/>
            <a:ext cx="2052228" cy="1368152"/>
          </a:xfrm>
          <a:prstGeom prst="rect">
            <a:avLst/>
          </a:prstGeom>
        </p:spPr>
      </p:pic>
      <p:pic>
        <p:nvPicPr>
          <p:cNvPr id="9" name="Рисунок 8" descr="9c3201db56c2af73499b3f0c6e8c0cf4.gif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0" y="4077072"/>
            <a:ext cx="2160240" cy="2611972"/>
          </a:xfrm>
          <a:prstGeom prst="rect">
            <a:avLst/>
          </a:prstGeom>
        </p:spPr>
      </p:pic>
      <p:pic>
        <p:nvPicPr>
          <p:cNvPr id="10" name="Рисунок 9" descr="989043553.gif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6732240" y="2492896"/>
            <a:ext cx="2052228" cy="1368152"/>
          </a:xfrm>
          <a:prstGeom prst="rect">
            <a:avLst/>
          </a:prstGeom>
        </p:spPr>
      </p:pic>
      <p:pic>
        <p:nvPicPr>
          <p:cNvPr id="11" name="Рисунок 10" descr="9c3201db56c2af73499b3f0c6e8c0cf4.gif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4355976" y="4246028"/>
            <a:ext cx="2160240" cy="261197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59632" y="0"/>
            <a:ext cx="5940152" cy="1143000"/>
          </a:xfrm>
        </p:spPr>
        <p:txBody>
          <a:bodyPr>
            <a:noAutofit/>
          </a:bodyPr>
          <a:lstStyle/>
          <a:p>
            <a:pPr algn="ctr"/>
            <a:r>
              <a:rPr lang="ru-RU" sz="2800" dirty="0" smtClean="0"/>
              <a:t>Весёлый и радостный  праздник – День рождения!</a:t>
            </a:r>
            <a:endParaRPr lang="ru-RU" sz="2800" dirty="0"/>
          </a:p>
        </p:txBody>
      </p:sp>
      <p:pic>
        <p:nvPicPr>
          <p:cNvPr id="4" name="Рисунок 3" descr="https://i.mycdn.me/i?r=AyH4iRPQ2q0otWIFepML2LxRj6kmF4S6tRD-SQyqgdZGSA&amp;dpr=2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131840" y="1196752"/>
            <a:ext cx="2304256" cy="31683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https://i.mycdn.me/i?r=AyH4iRPQ2q0otWIFepML2LxRecZ_4RWGApJsB1IO9KGrfA&amp;dpr=2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012160" y="2060848"/>
            <a:ext cx="2520280" cy="36724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https://i.mycdn.me/i?r=AyH4iRPQ2q0otWIFepML2LxR_0HG_mgNt77lZy_Leq9qDw&amp;dpr=2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 flipH="1">
            <a:off x="323528" y="2132856"/>
            <a:ext cx="2304256" cy="3600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 descr="birthday-1216.gif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2915816" y="4581128"/>
            <a:ext cx="2808312" cy="223723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 descr="Без названия (1)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588224" y="4021916"/>
            <a:ext cx="2025774" cy="2836084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332656"/>
            <a:ext cx="8229600" cy="1143000"/>
          </a:xfrm>
        </p:spPr>
        <p:txBody>
          <a:bodyPr/>
          <a:lstStyle/>
          <a:p>
            <a:pPr algn="ctr"/>
            <a:r>
              <a:rPr lang="ru-RU" dirty="0" smtClean="0"/>
              <a:t>«Уроки безопасности» 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755576" y="1628800"/>
            <a:ext cx="4978896" cy="1853560"/>
          </a:xfrm>
        </p:spPr>
        <p:txBody>
          <a:bodyPr>
            <a:normAutofit lnSpcReduction="10000"/>
          </a:bodyPr>
          <a:lstStyle/>
          <a:p>
            <a:pPr algn="ctr">
              <a:buNone/>
            </a:pPr>
            <a:r>
              <a:rPr lang="ru-RU" dirty="0" smtClean="0">
                <a:solidFill>
                  <a:srgbClr val="0070C0"/>
                </a:solidFill>
              </a:rPr>
              <a:t>Много есть различных знаков –</a:t>
            </a:r>
          </a:p>
          <a:p>
            <a:pPr algn="ctr">
              <a:buNone/>
            </a:pPr>
            <a:r>
              <a:rPr lang="ru-RU" dirty="0" smtClean="0">
                <a:solidFill>
                  <a:srgbClr val="0070C0"/>
                </a:solidFill>
              </a:rPr>
              <a:t>Эти знаки нужно знать,</a:t>
            </a:r>
          </a:p>
          <a:p>
            <a:pPr algn="ctr">
              <a:buNone/>
            </a:pPr>
            <a:r>
              <a:rPr lang="ru-RU" dirty="0" smtClean="0">
                <a:solidFill>
                  <a:srgbClr val="0070C0"/>
                </a:solidFill>
              </a:rPr>
              <a:t>Чтобы правил на дороге </a:t>
            </a:r>
          </a:p>
          <a:p>
            <a:pPr algn="ctr">
              <a:buNone/>
            </a:pPr>
            <a:r>
              <a:rPr lang="ru-RU" dirty="0" smtClean="0">
                <a:solidFill>
                  <a:srgbClr val="0070C0"/>
                </a:solidFill>
              </a:rPr>
              <a:t>Никогда не нарушать     </a:t>
            </a:r>
          </a:p>
          <a:p>
            <a:pPr algn="ctr">
              <a:buNone/>
            </a:pPr>
            <a:endParaRPr lang="ru-RU" dirty="0"/>
          </a:p>
        </p:txBody>
      </p:sp>
      <p:pic>
        <p:nvPicPr>
          <p:cNvPr id="5" name="Рисунок 4" descr="C:\Users\User\Videos\Desktop\изображение_viber_2021-01-28_10-28-37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419872" y="3717032"/>
            <a:ext cx="2448272" cy="2808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C:\Users\User\Videos\Desktop\изображение_viber_2021-01-28_10-28-39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23528" y="3645024"/>
            <a:ext cx="2448272" cy="28803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 descr="C:\Users\User\Videos\Desktop\изображение_viber_2021-01-28_10-28-44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228184" y="1484784"/>
            <a:ext cx="2538071" cy="2592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332656"/>
            <a:ext cx="8686800" cy="114300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Тема «День освобождения Керчи» 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23528" y="1844824"/>
            <a:ext cx="4248472" cy="1512168"/>
          </a:xfrm>
        </p:spPr>
        <p:txBody>
          <a:bodyPr>
            <a:normAutofit fontScale="77500" lnSpcReduction="20000"/>
          </a:bodyPr>
          <a:lstStyle/>
          <a:p>
            <a:pPr>
              <a:buNone/>
            </a:pPr>
            <a:r>
              <a:rPr lang="ru-RU" dirty="0" smtClean="0">
                <a:solidFill>
                  <a:srgbClr val="0070C0"/>
                </a:solidFill>
              </a:rPr>
              <a:t>На горе высокой  Митридат</a:t>
            </a:r>
          </a:p>
          <a:p>
            <a:pPr>
              <a:buNone/>
            </a:pPr>
            <a:r>
              <a:rPr lang="ru-RU" dirty="0" smtClean="0">
                <a:solidFill>
                  <a:srgbClr val="0070C0"/>
                </a:solidFill>
              </a:rPr>
              <a:t>Обелиск и пушки с трех сторон. </a:t>
            </a:r>
          </a:p>
          <a:p>
            <a:pPr>
              <a:buNone/>
            </a:pPr>
            <a:r>
              <a:rPr lang="ru-RU" dirty="0" smtClean="0">
                <a:solidFill>
                  <a:srgbClr val="0070C0"/>
                </a:solidFill>
              </a:rPr>
              <a:t>В честь бойца — матроса и солдата</a:t>
            </a:r>
          </a:p>
          <a:p>
            <a:pPr>
              <a:buNone/>
            </a:pPr>
            <a:r>
              <a:rPr lang="ru-RU" dirty="0" smtClean="0">
                <a:solidFill>
                  <a:srgbClr val="0070C0"/>
                </a:solidFill>
              </a:rPr>
              <a:t>Памятник над морем вознесен.</a:t>
            </a:r>
          </a:p>
          <a:p>
            <a:endParaRPr lang="ru-RU" dirty="0"/>
          </a:p>
        </p:txBody>
      </p:sp>
      <p:pic>
        <p:nvPicPr>
          <p:cNvPr id="4" name="Рисунок 3" descr="C:\Users\User\Videos\Desktop\изображение_viber_2021-04-07_09-47-21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499992" y="1628800"/>
            <a:ext cx="1872208" cy="23042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0" y="4221088"/>
            <a:ext cx="1728192" cy="22322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948264" y="1628800"/>
            <a:ext cx="1866890" cy="22322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020272" y="4221088"/>
            <a:ext cx="1799074" cy="22322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7" descr="Без названия (2)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395536" y="3284984"/>
            <a:ext cx="3888432" cy="264288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332656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Стенгазета «Мир один для всех» </a:t>
            </a:r>
            <a:endParaRPr lang="ru-RU" dirty="0"/>
          </a:p>
        </p:txBody>
      </p:sp>
      <p:pic>
        <p:nvPicPr>
          <p:cNvPr id="4" name="Содержимое 3" descr="дьжьлжьдль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763688" y="1844824"/>
            <a:ext cx="4968552" cy="4021607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1700808"/>
            <a:ext cx="8229600" cy="1143000"/>
          </a:xfrm>
        </p:spPr>
        <p:txBody>
          <a:bodyPr>
            <a:noAutofit/>
          </a:bodyPr>
          <a:lstStyle/>
          <a:p>
            <a:pPr algn="ctr"/>
            <a:r>
              <a:rPr lang="ru-RU" sz="3200" dirty="0" smtClean="0"/>
              <a:t>Осень славная пора! Любит осень детвора.</a:t>
            </a:r>
            <a:br>
              <a:rPr lang="ru-RU" sz="3200" dirty="0" smtClean="0"/>
            </a:br>
            <a:r>
              <a:rPr lang="ru-RU" sz="3200" dirty="0" smtClean="0"/>
              <a:t/>
            </a:r>
            <a:br>
              <a:rPr lang="ru-RU" sz="3200" dirty="0" smtClean="0"/>
            </a:br>
            <a:r>
              <a:rPr lang="ru-RU" sz="3200" dirty="0" smtClean="0"/>
              <a:t/>
            </a:r>
            <a:br>
              <a:rPr lang="ru-RU" sz="3200" dirty="0" smtClean="0"/>
            </a:br>
            <a:endParaRPr lang="ru-RU" sz="3200" dirty="0"/>
          </a:p>
        </p:txBody>
      </p:sp>
      <p:pic>
        <p:nvPicPr>
          <p:cNvPr id="7" name="Рисунок 6" descr="https://i.mycdn.me/i?r=AyH4iRPQ2q0otWIFepML2LxRchkYAJrSi2BrGkmRfroWZA&amp;dpr=2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1484784"/>
            <a:ext cx="3312368" cy="48245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unnamed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968318" y="1412777"/>
            <a:ext cx="4544378" cy="446449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476672"/>
            <a:ext cx="8229600" cy="1143000"/>
          </a:xfrm>
        </p:spPr>
        <p:txBody>
          <a:bodyPr/>
          <a:lstStyle/>
          <a:p>
            <a:pPr algn="ctr"/>
            <a:r>
              <a:rPr lang="ru-RU" dirty="0" smtClean="0"/>
              <a:t>Акция «Окна Победы»</a:t>
            </a:r>
            <a:endParaRPr lang="ru-RU" dirty="0"/>
          </a:p>
        </p:txBody>
      </p:sp>
      <p:pic>
        <p:nvPicPr>
          <p:cNvPr id="4" name="Содержимое 3" descr="лоло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436656" y="1700808"/>
            <a:ext cx="4089703" cy="4464496"/>
          </a:xfrm>
        </p:spPr>
      </p:pic>
      <p:pic>
        <p:nvPicPr>
          <p:cNvPr id="5" name="Рисунок 4" descr="Без названия (3)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292080" y="1484784"/>
            <a:ext cx="3369334" cy="338437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692696"/>
            <a:ext cx="8229600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Детско-родительский проект «Эко – лето» </a:t>
            </a:r>
            <a:endParaRPr lang="ru-RU" dirty="0"/>
          </a:p>
        </p:txBody>
      </p:sp>
      <p:pic>
        <p:nvPicPr>
          <p:cNvPr id="4" name="Рисунок 3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300192" y="2204864"/>
            <a:ext cx="1800200" cy="31683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27584" y="2348880"/>
            <a:ext cx="2160240" cy="2952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ььттб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635896" y="2276872"/>
            <a:ext cx="2088232" cy="299581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unnamed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4797152"/>
            <a:ext cx="4680520" cy="1844824"/>
          </a:xfrm>
          <a:prstGeom prst="rect">
            <a:avLst/>
          </a:prstGeom>
        </p:spPr>
      </p:pic>
      <p:pic>
        <p:nvPicPr>
          <p:cNvPr id="1026" name="Picture 2" descr="C:\Users\User\Videos\Desktop\изображение_viber_2021-05-24_12-08-5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0" y="2924944"/>
            <a:ext cx="4241125" cy="2808312"/>
          </a:xfrm>
          <a:prstGeom prst="rect">
            <a:avLst/>
          </a:prstGeom>
          <a:noFill/>
        </p:spPr>
      </p:pic>
      <p:sp>
        <p:nvSpPr>
          <p:cNvPr id="7" name="Прямоугольник 6"/>
          <p:cNvSpPr/>
          <p:nvPr/>
        </p:nvSpPr>
        <p:spPr>
          <a:xfrm>
            <a:off x="1187624" y="836712"/>
            <a:ext cx="5832648" cy="1938992"/>
          </a:xfrm>
          <a:prstGeom prst="rect">
            <a:avLst/>
          </a:prstGeom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4000" dirty="0" smtClean="0">
                <a:solidFill>
                  <a:schemeClr val="accent1"/>
                </a:solidFill>
                <a:latin typeface="Comic Sans MS" pitchFamily="66" charset="0"/>
              </a:rPr>
              <a:t>Детско-родительский проект </a:t>
            </a:r>
          </a:p>
          <a:p>
            <a:pPr algn="ctr"/>
            <a:r>
              <a:rPr lang="ru-RU" sz="4000" dirty="0" smtClean="0">
                <a:solidFill>
                  <a:schemeClr val="accent1"/>
                </a:solidFill>
                <a:latin typeface="Comic Sans MS" pitchFamily="66" charset="0"/>
              </a:rPr>
              <a:t> «Герб семьи»</a:t>
            </a:r>
            <a:endParaRPr lang="ru-RU" sz="4000" dirty="0">
              <a:solidFill>
                <a:schemeClr val="accent1"/>
              </a:solidFill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8641080" y="6278880"/>
            <a:ext cx="45719" cy="45719"/>
          </a:xfrm>
        </p:spPr>
        <p:txBody>
          <a:bodyPr>
            <a:normAutofit fontScale="25000" lnSpcReduction="20000"/>
          </a:bodyPr>
          <a:lstStyle/>
          <a:p>
            <a:endParaRPr lang="ru-RU" dirty="0"/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971600" y="1908701"/>
            <a:ext cx="7272808" cy="1277273"/>
          </a:xfrm>
          <a:prstGeom prst="rect">
            <a:avLst/>
          </a:prstGeom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4000" dirty="0" smtClean="0">
                <a:solidFill>
                  <a:schemeClr val="accent1"/>
                </a:solidFill>
                <a:latin typeface="Comic Sans MS" pitchFamily="66" charset="0"/>
              </a:rPr>
              <a:t>Спасибо  за  </a:t>
            </a:r>
            <a:r>
              <a:rPr lang="en-US" sz="4000" dirty="0" smtClean="0">
                <a:solidFill>
                  <a:schemeClr val="accent1"/>
                </a:solidFill>
                <a:latin typeface="Comic Sans MS" pitchFamily="66" charset="0"/>
              </a:rPr>
              <a:t>               </a:t>
            </a:r>
            <a:r>
              <a:rPr lang="ru-RU" sz="4000" dirty="0" smtClean="0">
                <a:solidFill>
                  <a:schemeClr val="accent1"/>
                </a:solidFill>
                <a:latin typeface="Comic Sans MS" pitchFamily="66" charset="0"/>
              </a:rPr>
              <a:t>внимание!</a:t>
            </a:r>
            <a:endParaRPr lang="ru-RU" sz="4000" dirty="0">
              <a:solidFill>
                <a:schemeClr val="accent1"/>
              </a:solidFill>
              <a:latin typeface="Comic Sans MS" pitchFamily="66" charset="0"/>
            </a:endParaRPr>
          </a:p>
        </p:txBody>
      </p:sp>
      <p:pic>
        <p:nvPicPr>
          <p:cNvPr id="5" name="Рисунок 4" descr="предпосылка-весны-с-травой-и-границей-цветков-на-белом-фоне-пустым-112645239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4365104"/>
            <a:ext cx="9144000" cy="249289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 descr="201d9a1e01f048887552d402a120c683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1700808"/>
            <a:ext cx="4612415" cy="5157192"/>
          </a:xfrm>
          <a:prstGeom prst="rect">
            <a:avLst/>
          </a:prstGeom>
        </p:spPr>
      </p:pic>
      <p:pic>
        <p:nvPicPr>
          <p:cNvPr id="9" name="Рисунок 8" descr="201d9a1e01f048887552d402a120c683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211122" y="1628800"/>
            <a:ext cx="4932878" cy="52292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476672"/>
            <a:ext cx="8229600" cy="1143000"/>
          </a:xfrm>
        </p:spPr>
        <p:txBody>
          <a:bodyPr>
            <a:noAutofit/>
          </a:bodyPr>
          <a:lstStyle/>
          <a:p>
            <a:pPr algn="ctr"/>
            <a:r>
              <a:rPr lang="ru-RU" sz="4000" dirty="0" smtClean="0"/>
              <a:t>Осенний</a:t>
            </a:r>
            <a:r>
              <a:rPr lang="ru-RU" sz="4400" dirty="0" smtClean="0"/>
              <a:t> праздник </a:t>
            </a:r>
            <a:br>
              <a:rPr lang="ru-RU" sz="4400" dirty="0" smtClean="0"/>
            </a:br>
            <a:r>
              <a:rPr lang="ru-RU" sz="4400" dirty="0" smtClean="0"/>
              <a:t>«Осень в гости к нам пришла»</a:t>
            </a:r>
            <a:endParaRPr lang="ru-RU" sz="4000" dirty="0"/>
          </a:p>
        </p:txBody>
      </p:sp>
      <p:pic>
        <p:nvPicPr>
          <p:cNvPr id="4" name="Содержимое 3"/>
          <p:cNvPicPr>
            <a:picLocks noGrp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588224" y="3429000"/>
            <a:ext cx="2555776" cy="31707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63888" y="1556792"/>
            <a:ext cx="2736304" cy="36128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79512" y="1844824"/>
            <a:ext cx="2376264" cy="23762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83568" y="4509120"/>
            <a:ext cx="2160240" cy="23488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836712"/>
            <a:ext cx="3898776" cy="2573640"/>
          </a:xfrm>
        </p:spPr>
        <p:txBody>
          <a:bodyPr/>
          <a:lstStyle/>
          <a:p>
            <a:pPr>
              <a:buNone/>
            </a:pPr>
            <a:r>
              <a:rPr lang="ru-RU" i="1" dirty="0" smtClean="0">
                <a:solidFill>
                  <a:schemeClr val="accent1">
                    <a:lumMod val="75000"/>
                  </a:schemeClr>
                </a:solidFill>
              </a:rPr>
              <a:t>Я узнал, что у меня</a:t>
            </a:r>
            <a:endParaRPr lang="ru-RU" dirty="0" smtClean="0">
              <a:solidFill>
                <a:schemeClr val="accent1">
                  <a:lumMod val="75000"/>
                </a:schemeClr>
              </a:solidFill>
            </a:endParaRPr>
          </a:p>
          <a:p>
            <a:pPr>
              <a:buNone/>
            </a:pPr>
            <a:r>
              <a:rPr lang="ru-RU" i="1" dirty="0" smtClean="0">
                <a:solidFill>
                  <a:schemeClr val="accent1">
                    <a:lumMod val="75000"/>
                  </a:schemeClr>
                </a:solidFill>
              </a:rPr>
              <a:t>Есть отличная семья.</a:t>
            </a:r>
            <a:endParaRPr lang="ru-RU" dirty="0" smtClean="0">
              <a:solidFill>
                <a:schemeClr val="accent1">
                  <a:lumMod val="75000"/>
                </a:schemeClr>
              </a:solidFill>
            </a:endParaRPr>
          </a:p>
          <a:p>
            <a:pPr>
              <a:buNone/>
            </a:pPr>
            <a:r>
              <a:rPr lang="ru-RU" i="1" dirty="0" smtClean="0">
                <a:solidFill>
                  <a:schemeClr val="accent1">
                    <a:lumMod val="75000"/>
                  </a:schemeClr>
                </a:solidFill>
              </a:rPr>
              <a:t>Воспитатели  и дети –</a:t>
            </a:r>
            <a:endParaRPr lang="ru-RU" dirty="0" smtClean="0">
              <a:solidFill>
                <a:schemeClr val="accent1">
                  <a:lumMod val="75000"/>
                </a:schemeClr>
              </a:solidFill>
            </a:endParaRPr>
          </a:p>
          <a:p>
            <a:pPr>
              <a:buNone/>
            </a:pPr>
            <a:r>
              <a:rPr lang="ru-RU" i="1" dirty="0" smtClean="0">
                <a:solidFill>
                  <a:schemeClr val="accent1">
                    <a:lumMod val="75000"/>
                  </a:schemeClr>
                </a:solidFill>
              </a:rPr>
              <a:t>Группа лучшая на свете!</a:t>
            </a:r>
            <a:endParaRPr lang="ru-RU" dirty="0" smtClean="0">
              <a:solidFill>
                <a:schemeClr val="accent1">
                  <a:lumMod val="75000"/>
                </a:schemeClr>
              </a:solidFill>
            </a:endParaRPr>
          </a:p>
          <a:p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5039544" y="4797152"/>
            <a:ext cx="410445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i="1" dirty="0" smtClean="0">
                <a:solidFill>
                  <a:schemeClr val="accent1">
                    <a:lumMod val="75000"/>
                  </a:schemeClr>
                </a:solidFill>
              </a:rPr>
              <a:t>На занятиях считаем,</a:t>
            </a:r>
            <a:endParaRPr lang="ru-RU" sz="2400" dirty="0" smtClean="0">
              <a:solidFill>
                <a:schemeClr val="accent1">
                  <a:lumMod val="75000"/>
                </a:schemeClr>
              </a:solidFill>
            </a:endParaRPr>
          </a:p>
          <a:p>
            <a:r>
              <a:rPr lang="ru-RU" sz="2400" i="1" dirty="0" smtClean="0">
                <a:solidFill>
                  <a:schemeClr val="accent1">
                    <a:lumMod val="75000"/>
                  </a:schemeClr>
                </a:solidFill>
              </a:rPr>
              <a:t>На прогулке мы  играем,</a:t>
            </a:r>
            <a:endParaRPr lang="ru-RU" sz="2400" dirty="0" smtClean="0">
              <a:solidFill>
                <a:schemeClr val="accent1">
                  <a:lumMod val="75000"/>
                </a:schemeClr>
              </a:solidFill>
            </a:endParaRPr>
          </a:p>
          <a:p>
            <a:r>
              <a:rPr lang="ru-RU" sz="2400" i="1" dirty="0" smtClean="0">
                <a:solidFill>
                  <a:schemeClr val="accent1">
                    <a:lumMod val="75000"/>
                  </a:schemeClr>
                </a:solidFill>
              </a:rPr>
              <a:t> Рисуем, лепим, мастерим,</a:t>
            </a:r>
            <a:endParaRPr lang="ru-RU" sz="2400" dirty="0" smtClean="0">
              <a:solidFill>
                <a:schemeClr val="accent1">
                  <a:lumMod val="75000"/>
                </a:schemeClr>
              </a:solidFill>
            </a:endParaRPr>
          </a:p>
          <a:p>
            <a:r>
              <a:rPr lang="ru-RU" sz="2400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ru-RU" sz="2400" i="1" dirty="0" smtClean="0">
                <a:solidFill>
                  <a:schemeClr val="accent1">
                    <a:lumMod val="75000"/>
                  </a:schemeClr>
                </a:solidFill>
              </a:rPr>
              <a:t>Удивить мы всех хотим</a:t>
            </a:r>
            <a:endParaRPr lang="ru-RU" sz="2400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5" name="Рисунок 4" descr="C:\Users\User\Videos\Desktop\изображение_viber_2021-01-21_09-24-16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627784" y="3645024"/>
            <a:ext cx="2088232" cy="29409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C:\Users\User\Videos\Desktop\изображение_viber_2021-01-28_10-28-46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23928" y="1052736"/>
            <a:ext cx="2197978" cy="2440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228184" y="980728"/>
            <a:ext cx="2645266" cy="30963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7" descr="https://i.mycdn.me/i?r=AyH4iRPQ2q0otWIFepML2LxRzq6iaa8lStJ-mvQKMj0Zqw&amp;dpr=2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79512" y="3284984"/>
            <a:ext cx="1872208" cy="22242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4000" dirty="0" smtClean="0"/>
              <a:t>Детско-родительский проект </a:t>
            </a:r>
            <a:br>
              <a:rPr lang="ru-RU" sz="4000" dirty="0" smtClean="0"/>
            </a:br>
            <a:r>
              <a:rPr lang="ru-RU" sz="4000" dirty="0" smtClean="0"/>
              <a:t>« Новогодняя поделка»</a:t>
            </a:r>
            <a:endParaRPr lang="ru-RU" sz="4000" dirty="0"/>
          </a:p>
        </p:txBody>
      </p:sp>
      <p:pic>
        <p:nvPicPr>
          <p:cNvPr id="5" name="Содержимое 4" descr="https://i.mycdn.me/i?r=AyH4iRPQ2q0otWIFepML2LxRBuX_8MnUeYtCq6Y7KTApYA&amp;dpr=2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516216" y="3068960"/>
            <a:ext cx="2404650" cy="29407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771800" y="2276872"/>
            <a:ext cx="3456384" cy="26642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 descr="https://i.mycdn.me/i?r=AyH4iRPQ2q0otWIFepML2LxRWjLXRRW4iR4Mjii7hCmsqg&amp;dpr=2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51520" y="3068960"/>
            <a:ext cx="2268760" cy="30801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Рисунок 8" descr="unnamed (1)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0" y="0"/>
            <a:ext cx="1835696" cy="3140967"/>
          </a:xfrm>
          <a:prstGeom prst="rect">
            <a:avLst/>
          </a:prstGeom>
        </p:spPr>
      </p:pic>
      <p:pic>
        <p:nvPicPr>
          <p:cNvPr id="10" name="Рисунок 9" descr="unnamed (1)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 flipH="1">
            <a:off x="7235280" y="0"/>
            <a:ext cx="1908720" cy="3140967"/>
          </a:xfrm>
          <a:prstGeom prst="rect">
            <a:avLst/>
          </a:prstGeom>
        </p:spPr>
      </p:pic>
      <p:pic>
        <p:nvPicPr>
          <p:cNvPr id="11" name="Рисунок 10" descr="Без названия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2555776" y="5162550"/>
            <a:ext cx="3816424" cy="169545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924712"/>
          </a:xfrm>
        </p:spPr>
        <p:txBody>
          <a:bodyPr/>
          <a:lstStyle/>
          <a:p>
            <a:pPr algn="ctr"/>
            <a:r>
              <a:rPr lang="ru-RU" dirty="0" smtClean="0"/>
              <a:t>Новогоднее развлечение</a:t>
            </a:r>
            <a:endParaRPr lang="ru-RU" dirty="0"/>
          </a:p>
        </p:txBody>
      </p:sp>
      <p:pic>
        <p:nvPicPr>
          <p:cNvPr id="4" name="Содержимое 3" descr="https://i.mycdn.me/i?r=AyH4iRPQ2q0otWIFepML2LxRu6CfAzoGKciGIm_GgESEKg&amp;dpr=2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59632" y="2420888"/>
            <a:ext cx="2592288" cy="37444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https://i.mycdn.me/i?r=AyH4iRPQ2q0otWIFepML2LxR7N7P_rjevq_8oibiIXNIZg&amp;dpr=2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148064" y="2492896"/>
            <a:ext cx="2553413" cy="36724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unnamed (1)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0" y="0"/>
            <a:ext cx="1835696" cy="3140967"/>
          </a:xfrm>
          <a:prstGeom prst="rect">
            <a:avLst/>
          </a:prstGeom>
        </p:spPr>
      </p:pic>
      <p:pic>
        <p:nvPicPr>
          <p:cNvPr id="7" name="Рисунок 6" descr="unnamed (1)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 flipH="1">
            <a:off x="7091264" y="0"/>
            <a:ext cx="2052736" cy="314096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548680"/>
            <a:ext cx="8229600" cy="1143000"/>
          </a:xfrm>
        </p:spPr>
        <p:txBody>
          <a:bodyPr/>
          <a:lstStyle/>
          <a:p>
            <a:pPr algn="ctr"/>
            <a:r>
              <a:rPr lang="ru-RU" dirty="0" smtClean="0"/>
              <a:t>Сколько снега, посмотри!</a:t>
            </a:r>
            <a:endParaRPr lang="ru-RU" dirty="0"/>
          </a:p>
        </p:txBody>
      </p:sp>
      <p:pic>
        <p:nvPicPr>
          <p:cNvPr id="4" name="Рисунок 3" descr="https://i.mycdn.me/i?r=AyH4iRPQ2q0otWIFepML2LxROUfVCR_FrrKW-d7b8numig&amp;dpr=2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76056" y="2564904"/>
            <a:ext cx="3456384" cy="38164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https://i.mycdn.me/i?r=AyH4iRPQ2q0otWIFepML2LxRQXfszfjL55BzqkVsAScwAQ&amp;dpr=2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55576" y="2060848"/>
            <a:ext cx="3456384" cy="38884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unnamed (1)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0" y="0"/>
            <a:ext cx="1835696" cy="3140967"/>
          </a:xfrm>
          <a:prstGeom prst="rect">
            <a:avLst/>
          </a:prstGeom>
        </p:spPr>
      </p:pic>
      <p:pic>
        <p:nvPicPr>
          <p:cNvPr id="7" name="Рисунок 6" descr="unnamed (1)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 flipH="1">
            <a:off x="7307288" y="0"/>
            <a:ext cx="1836712" cy="314096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1412776"/>
            <a:ext cx="8229600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>«Посадили огород, посмотрите, что растёт!»</a:t>
            </a:r>
            <a:br>
              <a:rPr lang="ru-RU" dirty="0" smtClean="0"/>
            </a:br>
            <a:endParaRPr lang="ru-RU" dirty="0"/>
          </a:p>
        </p:txBody>
      </p:sp>
      <p:pic>
        <p:nvPicPr>
          <p:cNvPr id="5" name="Рисунок 4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560" y="2060848"/>
            <a:ext cx="3240360" cy="39604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Рисунок 3" descr="72365712_Planting_theme_2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572000" y="1916832"/>
            <a:ext cx="4363819" cy="448922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/>
              <a:t>« Для любимой мамочки сделаю подарочек»</a:t>
            </a:r>
            <a:endParaRPr lang="ru-RU" dirty="0"/>
          </a:p>
        </p:txBody>
      </p:sp>
      <p:pic>
        <p:nvPicPr>
          <p:cNvPr id="4" name="Рисунок 3" descr="https://i.mycdn.me/i?r=AyH4iRPQ2q0otWIFepML2LxRJt-e6X0wkdWX_kwe7vqPvg&amp;dpr=2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04248" y="3789040"/>
            <a:ext cx="2160240" cy="27363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https://i.mycdn.me/i?r=AyH4iRPQ2q0otWIFepML2LxRx_vKktEcXUJA47DbXj2ZEQ&amp;dpr=2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915816" y="2060848"/>
            <a:ext cx="3672408" cy="38164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https://i.mycdn.me/i?r=AyH4iRPQ2q0otWIFepML2LxR8xRgvHfVwkIRsi2XJQDsxA&amp;dpr=2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23528" y="3933056"/>
            <a:ext cx="2160240" cy="27363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7" descr="195d9ec8f29e80b13bf566fb42a86681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323528" y="1268760"/>
            <a:ext cx="2160240" cy="3051187"/>
          </a:xfrm>
          <a:prstGeom prst="rect">
            <a:avLst/>
          </a:prstGeom>
        </p:spPr>
      </p:pic>
      <p:pic>
        <p:nvPicPr>
          <p:cNvPr id="9" name="Рисунок 8" descr="195d9ec8f29e80b13bf566fb42a86681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948264" y="1340768"/>
            <a:ext cx="1800200" cy="213583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166</TotalTime>
  <Words>222</Words>
  <Application>Microsoft Office PowerPoint</Application>
  <PresentationFormat>Экран (4:3)</PresentationFormat>
  <Paragraphs>45</Paragraphs>
  <Slides>23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23</vt:i4>
      </vt:variant>
    </vt:vector>
  </HeadingPairs>
  <TitlesOfParts>
    <vt:vector size="24" baseType="lpstr">
      <vt:lpstr>Поток</vt:lpstr>
      <vt:lpstr>Фотоотчёт о проделанной работе  в группе компенсирующей   направленности «Звездочка» за  2020-2021 учебный год</vt:lpstr>
      <vt:lpstr>Осень славная пора! Любит осень детвора.   </vt:lpstr>
      <vt:lpstr>Осенний праздник  «Осень в гости к нам пришла»</vt:lpstr>
      <vt:lpstr>Слайд 4</vt:lpstr>
      <vt:lpstr>Детско-родительский проект  « Новогодняя поделка»</vt:lpstr>
      <vt:lpstr>Новогоднее развлечение</vt:lpstr>
      <vt:lpstr>Сколько снега, посмотри!</vt:lpstr>
      <vt:lpstr>«Посадили огород, посмотрите, что растёт!» </vt:lpstr>
      <vt:lpstr>« Для любимой мамочки сделаю подарочек»</vt:lpstr>
      <vt:lpstr>Тематический праздник «Масленица» </vt:lpstr>
      <vt:lpstr>Каждый день я очень рад Приходить в свой детский сад</vt:lpstr>
      <vt:lpstr>Весна пришла</vt:lpstr>
      <vt:lpstr>«Наши добрые дела»</vt:lpstr>
      <vt:lpstr> Акция «Крым и Россия - вместе навсегда!»</vt:lpstr>
      <vt:lpstr>«День космонавтики»</vt:lpstr>
      <vt:lpstr>Весёлый и радостный  праздник – День рождения!</vt:lpstr>
      <vt:lpstr>«Уроки безопасности» </vt:lpstr>
      <vt:lpstr>Тема «День освобождения Керчи» </vt:lpstr>
      <vt:lpstr>Стенгазета «Мир один для всех» </vt:lpstr>
      <vt:lpstr>Акция «Окна Победы»</vt:lpstr>
      <vt:lpstr>Детско-родительский проект «Эко – лето» </vt:lpstr>
      <vt:lpstr>Слайд 22</vt:lpstr>
      <vt:lpstr>Спасибо  за                 внимание!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Фотоотчёт  </dc:title>
  <dc:creator>User</dc:creator>
  <cp:lastModifiedBy>ИРИНА</cp:lastModifiedBy>
  <cp:revision>33</cp:revision>
  <dcterms:created xsi:type="dcterms:W3CDTF">2021-05-21T19:15:09Z</dcterms:created>
  <dcterms:modified xsi:type="dcterms:W3CDTF">2021-05-25T10:38:07Z</dcterms:modified>
</cp:coreProperties>
</file>